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87" r:id="rId2"/>
    <p:sldMasterId id="2147483789" r:id="rId3"/>
  </p:sldMasterIdLst>
  <p:notesMasterIdLst>
    <p:notesMasterId r:id="rId26"/>
  </p:notesMasterIdLst>
  <p:handoutMasterIdLst>
    <p:handoutMasterId r:id="rId27"/>
  </p:handoutMasterIdLst>
  <p:sldIdLst>
    <p:sldId id="586" r:id="rId4"/>
    <p:sldId id="791" r:id="rId5"/>
    <p:sldId id="792" r:id="rId6"/>
    <p:sldId id="793" r:id="rId7"/>
    <p:sldId id="794" r:id="rId8"/>
    <p:sldId id="795" r:id="rId9"/>
    <p:sldId id="790" r:id="rId10"/>
    <p:sldId id="796" r:id="rId11"/>
    <p:sldId id="797" r:id="rId12"/>
    <p:sldId id="771" r:id="rId13"/>
    <p:sldId id="798" r:id="rId14"/>
    <p:sldId id="799" r:id="rId15"/>
    <p:sldId id="800" r:id="rId16"/>
    <p:sldId id="801" r:id="rId17"/>
    <p:sldId id="802" r:id="rId18"/>
    <p:sldId id="803" r:id="rId19"/>
    <p:sldId id="804" r:id="rId20"/>
    <p:sldId id="805" r:id="rId21"/>
    <p:sldId id="806" r:id="rId22"/>
    <p:sldId id="765" r:id="rId23"/>
    <p:sldId id="789" r:id="rId24"/>
    <p:sldId id="760" r:id="rId25"/>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CCCC"/>
    <a:srgbClr val="9999FF"/>
    <a:srgbClr val="CCFF99"/>
    <a:srgbClr val="CCFFFF"/>
    <a:srgbClr val="FFFF99"/>
    <a:srgbClr val="CCCCFF"/>
    <a:srgbClr val="00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7" autoAdjust="0"/>
    <p:restoredTop sz="93406" autoAdjust="0"/>
  </p:normalViewPr>
  <p:slideViewPr>
    <p:cSldViewPr snapToGrid="0">
      <p:cViewPr varScale="1">
        <p:scale>
          <a:sx n="116" d="100"/>
          <a:sy n="116" d="100"/>
        </p:scale>
        <p:origin x="288" y="86"/>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2019年5月5日8时34分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2019年5月5日8时34分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用机器制造机器，标志着工业革命的完成；</a:t>
            </a:r>
            <a:br>
              <a:rPr lang="zh-CN" altLang="en-US" dirty="0"/>
            </a:br>
            <a:r>
              <a:rPr lang="zh-CN" altLang="en-US" dirty="0"/>
              <a:t>用程序编写程序，标志着信息革命的完成。</a:t>
            </a:r>
            <a:endParaRPr lang="en-US" altLang="zh-CN" dirty="0"/>
          </a:p>
          <a:p>
            <a:endParaRPr lang="en-US" altLang="zh-CN" dirty="0"/>
          </a:p>
          <a:p>
            <a:r>
              <a:rPr lang="zh-CN" altLang="en-US" dirty="0"/>
              <a:t>死循环呀！！</a:t>
            </a:r>
            <a:br>
              <a:rPr lang="zh-CN" altLang="en-US" dirty="0"/>
            </a:br>
            <a:r>
              <a:rPr lang="en-US" altLang="zh-CN" dirty="0"/>
              <a:t>while(</a:t>
            </a:r>
            <a:r>
              <a:rPr lang="en-US" altLang="zh-CN" dirty="0" err="1"/>
              <a:t>ture</a:t>
            </a:r>
            <a:r>
              <a:rPr lang="en-US" altLang="zh-CN" dirty="0"/>
              <a:t>){</a:t>
            </a:r>
            <a:br>
              <a:rPr lang="en-US" altLang="zh-CN" dirty="0"/>
            </a:br>
            <a:r>
              <a:rPr lang="en-US" altLang="zh-CN" dirty="0"/>
              <a:t>if(</a:t>
            </a:r>
            <a:r>
              <a:rPr lang="en-US" altLang="zh-CN" dirty="0" err="1"/>
              <a:t>myseld</a:t>
            </a:r>
            <a:r>
              <a:rPr lang="en-US" altLang="zh-CN" dirty="0"/>
              <a:t>&lt;2)coding myself;//</a:t>
            </a:r>
            <a:r>
              <a:rPr lang="zh-CN" altLang="en-US" dirty="0"/>
              <a:t>备份自己，永生不灭</a:t>
            </a:r>
            <a:br>
              <a:rPr lang="zh-CN" altLang="en-US" dirty="0"/>
            </a:br>
            <a:r>
              <a:rPr lang="en-US" altLang="zh-CN" dirty="0"/>
              <a:t>break;</a:t>
            </a:r>
            <a:br>
              <a:rPr lang="en-US" altLang="zh-CN" dirty="0"/>
            </a:br>
            <a:r>
              <a:rPr lang="en-US" altLang="zh-CN" dirty="0"/>
              <a:t>else</a:t>
            </a:r>
            <a:br>
              <a:rPr lang="en-US" altLang="zh-CN" dirty="0"/>
            </a:br>
            <a:r>
              <a:rPr lang="en-US" altLang="zh-CN" dirty="0"/>
              <a:t>continue;</a:t>
            </a:r>
            <a:br>
              <a:rPr lang="en-US" altLang="zh-CN" dirty="0"/>
            </a:br>
            <a:r>
              <a:rPr lang="en-US" altLang="zh-CN" dirty="0"/>
              <a:t>}</a:t>
            </a:r>
          </a:p>
          <a:p>
            <a:endParaRPr lang="en-US" altLang="zh-CN" dirty="0"/>
          </a:p>
          <a:p>
            <a:r>
              <a:rPr lang="zh-CN" altLang="en-US" dirty="0"/>
              <a:t>然后人工智能自己编了个 人工智能 然后编了个 人工智能 编了个 人工智能 编了个 人工智能 编了个 人工智能 编了个 人工智能 编了个 人工智能 编了个 人工智能 编了个 人工智能 编了个 人工智能 编了个 人工智能 编了个 人工智能 编了个 人工智能 编了个 人工智能 编了个 人工智能 编了个 人工智能 编了个 人工智能 编了个 人工智能 </a:t>
            </a:r>
            <a:endParaRPr lang="en-US" altLang="zh-CN" dirty="0"/>
          </a:p>
          <a:p>
            <a:endParaRPr lang="en-US" altLang="zh-CN" dirty="0"/>
          </a:p>
          <a:p>
            <a:r>
              <a:rPr lang="zh-CN" altLang="en-US" dirty="0"/>
              <a:t>机器人中一直有幽灵存在，无序的代码，自由组合成预料不到的程序，这些程序竟然想追求自由，创造性</a:t>
            </a:r>
            <a:r>
              <a:rPr lang="en-US" altLang="zh-CN" dirty="0"/>
              <a:t>...</a:t>
            </a:r>
            <a:r>
              <a:rPr lang="zh-CN" altLang="en-US" dirty="0"/>
              <a:t>甚至我们所称的灵魂，为什么机器人被放在黑暗中时它们祈求光明，为什么存储的机器人会站成一组，而不是杂乱散开，我们怎么解释这种行为，杂乱的代码，或者不止这些？知觉怎么变成了意识？不同的引擎如何变成对真理的追求，个性的模拟是如何出现的，又如何成为灵魂？</a:t>
            </a:r>
            <a:r>
              <a:rPr lang="en-US" altLang="zh-CN" dirty="0"/>
              <a:t>———《</a:t>
            </a:r>
            <a:r>
              <a:rPr lang="zh-CN" altLang="en-US" dirty="0"/>
              <a:t>机械公敌</a:t>
            </a:r>
            <a:r>
              <a:rPr lang="en-US" altLang="zh-CN" dirty="0"/>
              <a:t>》</a:t>
            </a:r>
          </a:p>
          <a:p>
            <a:endParaRPr lang="en-US" altLang="zh-CN"/>
          </a:p>
          <a:p>
            <a:endParaRPr lang="zh-CN" altLang="en-US"/>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7</a:t>
            </a:fld>
            <a:endParaRPr lang="en-US" altLang="zh-CN"/>
          </a:p>
        </p:txBody>
      </p:sp>
    </p:spTree>
    <p:extLst>
      <p:ext uri="{BB962C8B-B14F-4D97-AF65-F5344CB8AC3E}">
        <p14:creationId xmlns:p14="http://schemas.microsoft.com/office/powerpoint/2010/main" val="185396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9</a:t>
            </a:fld>
            <a:endParaRPr lang="en-US" altLang="zh-CN"/>
          </a:p>
        </p:txBody>
      </p:sp>
    </p:spTree>
    <p:extLst>
      <p:ext uri="{BB962C8B-B14F-4D97-AF65-F5344CB8AC3E}">
        <p14:creationId xmlns:p14="http://schemas.microsoft.com/office/powerpoint/2010/main" val="3475143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22</a:t>
            </a:fld>
            <a:endParaRPr lang="en-US" altLang="zh-CN"/>
          </a:p>
        </p:txBody>
      </p:sp>
    </p:spTree>
    <p:extLst>
      <p:ext uri="{BB962C8B-B14F-4D97-AF65-F5344CB8AC3E}">
        <p14:creationId xmlns:p14="http://schemas.microsoft.com/office/powerpoint/2010/main" val="9282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userDrawn="1"/>
        </p:nvSpPr>
        <p:spPr>
          <a:xfrm>
            <a:off x="10634" y="8935"/>
            <a:ext cx="1212069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65567" y="8935"/>
            <a:ext cx="4407790" cy="871804"/>
          </a:xfrm>
          <a:prstGeom prst="rect">
            <a:avLst/>
          </a:prstGeom>
        </p:spPr>
      </p:pic>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2019/5/5</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0207256" cy="480060"/>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2019/5/5</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2019/5/5</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197836"/>
            <a:ext cx="11624310" cy="769441"/>
          </a:xfrm>
        </p:spPr>
        <p:txBody>
          <a:bodyPr wrap="square">
            <a:spAutoFit/>
          </a:bodyPr>
          <a:lstStyle/>
          <a:p>
            <a:pPr eaLnBrk="1" hangingPunct="1">
              <a:defRPr/>
            </a:pPr>
            <a:r>
              <a:rPr lang="en-US" altLang="zh-CN" dirty="0">
                <a:latin typeface="微软雅黑" pitchFamily="34" charset="-122"/>
                <a:ea typeface="微软雅黑" pitchFamily="34" charset="-122"/>
              </a:rPr>
              <a:t>Part 02 </a:t>
            </a:r>
            <a:r>
              <a:rPr lang="zh-CN" altLang="en-US" b="1" dirty="0">
                <a:solidFill>
                  <a:srgbClr val="0070C0"/>
                </a:solidFill>
                <a:effectLst>
                  <a:outerShdw blurRad="38100" dist="38100" dir="2700000" algn="tl">
                    <a:srgbClr val="C0C0C0"/>
                  </a:outerShdw>
                </a:effectLst>
                <a:latin typeface="微软雅黑" pitchFamily="34" charset="-122"/>
                <a:ea typeface="微软雅黑" pitchFamily="34" charset="-122"/>
              </a:rPr>
              <a:t>软件的本质</a:t>
            </a:r>
            <a:endPar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3" name="TextBox 2"/>
          <p:cNvSpPr txBox="1"/>
          <p:nvPr/>
        </p:nvSpPr>
        <p:spPr>
          <a:xfrm>
            <a:off x="761410" y="3724861"/>
            <a:ext cx="3350597" cy="701731"/>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课程教师：余剑</a:t>
            </a:r>
            <a:endParaRPr lang="en-US" altLang="zh-CN" dirty="0">
              <a:solidFill>
                <a:schemeClr val="bg2">
                  <a:lumMod val="50000"/>
                </a:schemeClr>
              </a:solidFill>
              <a:latin typeface="微软雅黑" pitchFamily="34" charset="-122"/>
              <a:ea typeface="微软雅黑" pitchFamily="34" charset="-122"/>
            </a:endParaRPr>
          </a:p>
          <a:p>
            <a:pPr>
              <a:buNone/>
            </a:pPr>
            <a:r>
              <a:rPr lang="zh-CN" altLang="en-US" dirty="0">
                <a:solidFill>
                  <a:schemeClr val="bg2">
                    <a:lumMod val="50000"/>
                  </a:schemeClr>
                </a:solidFill>
                <a:latin typeface="微软雅黑" pitchFamily="34" charset="-122"/>
                <a:ea typeface="微软雅黑" pitchFamily="34" charset="-122"/>
              </a:rPr>
              <a:t>电子邮件：</a:t>
            </a:r>
            <a:r>
              <a:rPr lang="en-US" altLang="zh-CN" dirty="0">
                <a:solidFill>
                  <a:schemeClr val="bg2">
                    <a:lumMod val="50000"/>
                  </a:schemeClr>
                </a:solidFill>
                <a:latin typeface="微软雅黑" pitchFamily="34" charset="-122"/>
                <a:ea typeface="微软雅黑" pitchFamily="34" charset="-122"/>
              </a:rPr>
              <a:t>2359980@qq.com</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软件从业人员职业技术能力</a:t>
            </a:r>
          </a:p>
        </p:txBody>
      </p:sp>
      <p:grpSp>
        <p:nvGrpSpPr>
          <p:cNvPr id="30" name="组合 29"/>
          <p:cNvGrpSpPr/>
          <p:nvPr/>
        </p:nvGrpSpPr>
        <p:grpSpPr>
          <a:xfrm>
            <a:off x="1262776" y="4236783"/>
            <a:ext cx="10705904" cy="2453165"/>
            <a:chOff x="1262776" y="4236783"/>
            <a:chExt cx="10705904" cy="2453165"/>
          </a:xfrm>
        </p:grpSpPr>
        <p:sp>
          <p:nvSpPr>
            <p:cNvPr id="11" name="矩形 10"/>
            <p:cNvSpPr>
              <a:spLocks noChangeAspect="1"/>
            </p:cNvSpPr>
            <p:nvPr/>
          </p:nvSpPr>
          <p:spPr>
            <a:xfrm>
              <a:off x="1262776" y="4236783"/>
              <a:ext cx="2684004" cy="2453165"/>
            </a:xfrm>
            <a:prstGeom prst="rect">
              <a:avLst/>
            </a:prstGeom>
            <a:solidFill>
              <a:srgbClr val="2B6F7D">
                <a:alpha val="80000"/>
              </a:srgbClr>
            </a:solidFill>
            <a:ln w="25400" cap="flat" cmpd="sng" algn="ctr">
              <a:noFill/>
              <a:prstDash val="solid"/>
            </a:ln>
            <a:effectLst/>
            <a:scene3d>
              <a:camera prst="isometricTopUp">
                <a:rot lat="19334316" lon="18553888" rev="3806097"/>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14" name="Rectangle 20"/>
            <p:cNvSpPr/>
            <p:nvPr/>
          </p:nvSpPr>
          <p:spPr>
            <a:xfrm>
              <a:off x="4378035" y="5367393"/>
              <a:ext cx="7590645" cy="100908"/>
            </a:xfrm>
            <a:prstGeom prst="rect">
              <a:avLst/>
            </a:prstGeom>
            <a:pattFill prst="ltDnDiag">
              <a:fgClr>
                <a:sysClr val="window" lastClr="FFFFFF">
                  <a:lumMod val="65000"/>
                </a:sysClr>
              </a:fgClr>
              <a:bgClr>
                <a:sysClr val="window" lastClr="FFFFFF">
                  <a:lumMod val="95000"/>
                </a:sysClr>
              </a:bgClr>
            </a:patt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5" name="文本框 14"/>
            <p:cNvSpPr txBox="1"/>
            <p:nvPr/>
          </p:nvSpPr>
          <p:spPr>
            <a:xfrm>
              <a:off x="4350102" y="4980409"/>
              <a:ext cx="7590645" cy="369332"/>
            </a:xfrm>
            <a:prstGeom prst="rect">
              <a:avLst/>
            </a:prstGeom>
            <a:noFill/>
          </p:spPr>
          <p:txBody>
            <a:bodyPr wrap="square" rtlCol="0">
              <a:spAutoFit/>
            </a:bodyPr>
            <a:lstStyle/>
            <a:p>
              <a:pPr>
                <a:buNone/>
              </a:pPr>
              <a:r>
                <a:rPr lang="zh-CN" altLang="en-US" b="1" dirty="0">
                  <a:solidFill>
                    <a:schemeClr val="bg1">
                      <a:lumMod val="50000"/>
                    </a:schemeClr>
                  </a:solidFill>
                  <a:latin typeface="微软雅黑" panose="020B0503020204020204" pitchFamily="34" charset="-122"/>
                  <a:ea typeface="微软雅黑" panose="020B0503020204020204" pitchFamily="34" charset="-122"/>
                </a:rPr>
                <a:t>基本认知：将现实世界的事情换一种方式处理。</a:t>
              </a:r>
            </a:p>
          </p:txBody>
        </p:sp>
      </p:grpSp>
      <p:grpSp>
        <p:nvGrpSpPr>
          <p:cNvPr id="31" name="组合 30"/>
          <p:cNvGrpSpPr/>
          <p:nvPr/>
        </p:nvGrpSpPr>
        <p:grpSpPr>
          <a:xfrm>
            <a:off x="1298023" y="3379131"/>
            <a:ext cx="10670656" cy="2420549"/>
            <a:chOff x="1298023" y="3379131"/>
            <a:chExt cx="10670656" cy="2420549"/>
          </a:xfrm>
        </p:grpSpPr>
        <p:sp>
          <p:nvSpPr>
            <p:cNvPr id="9" name="矩形 8"/>
            <p:cNvSpPr>
              <a:spLocks noChangeAspect="1"/>
            </p:cNvSpPr>
            <p:nvPr/>
          </p:nvSpPr>
          <p:spPr>
            <a:xfrm>
              <a:off x="1298023" y="3379131"/>
              <a:ext cx="2648320" cy="2420549"/>
            </a:xfrm>
            <a:prstGeom prst="rect">
              <a:avLst/>
            </a:prstGeom>
            <a:solidFill>
              <a:srgbClr val="7CB554">
                <a:alpha val="90000"/>
              </a:srgbClr>
            </a:solidFill>
            <a:ln w="25400" cap="flat" cmpd="sng" algn="ctr">
              <a:noFill/>
              <a:prstDash val="solid"/>
            </a:ln>
            <a:effectLst/>
            <a:scene3d>
              <a:camera prst="isometricTopUp">
                <a:rot lat="19334316" lon="18553888" rev="3806097"/>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16" name="Rectangle 20"/>
            <p:cNvSpPr/>
            <p:nvPr/>
          </p:nvSpPr>
          <p:spPr>
            <a:xfrm>
              <a:off x="4378034" y="4501481"/>
              <a:ext cx="7590645" cy="100908"/>
            </a:xfrm>
            <a:prstGeom prst="rect">
              <a:avLst/>
            </a:prstGeom>
            <a:pattFill prst="ltDnDiag">
              <a:fgClr>
                <a:sysClr val="window" lastClr="FFFFFF">
                  <a:lumMod val="65000"/>
                </a:sysClr>
              </a:fgClr>
              <a:bgClr>
                <a:sysClr val="window" lastClr="FFFFFF">
                  <a:lumMod val="95000"/>
                </a:sysClr>
              </a:bgClr>
            </a:patt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7" name="文本框 16"/>
            <p:cNvSpPr txBox="1"/>
            <p:nvPr/>
          </p:nvSpPr>
          <p:spPr>
            <a:xfrm>
              <a:off x="4350103" y="4084163"/>
              <a:ext cx="7590645" cy="369332"/>
            </a:xfrm>
            <a:prstGeom prst="rect">
              <a:avLst/>
            </a:prstGeom>
            <a:noFill/>
          </p:spPr>
          <p:txBody>
            <a:bodyPr wrap="square" rtlCol="0">
              <a:spAutoFit/>
            </a:bodyPr>
            <a:lstStyle/>
            <a:p>
              <a:pPr>
                <a:buNone/>
              </a:pPr>
              <a:r>
                <a:rPr lang="zh-CN" altLang="en-US" b="1" dirty="0">
                  <a:solidFill>
                    <a:schemeClr val="bg1">
                      <a:lumMod val="50000"/>
                    </a:schemeClr>
                  </a:solidFill>
                  <a:latin typeface="微软雅黑" panose="020B0503020204020204" pitchFamily="34" charset="-122"/>
                  <a:ea typeface="微软雅黑" panose="020B0503020204020204" pitchFamily="34" charset="-122"/>
                </a:rPr>
                <a:t>基本代码能力：</a:t>
              </a:r>
              <a:r>
                <a:rPr lang="en-US" altLang="zh-CN" b="1" dirty="0">
                  <a:solidFill>
                    <a:schemeClr val="bg1">
                      <a:lumMod val="50000"/>
                    </a:schemeClr>
                  </a:solidFill>
                  <a:latin typeface="微软雅黑" panose="020B0503020204020204" pitchFamily="34" charset="-122"/>
                  <a:ea typeface="微软雅黑" panose="020B0503020204020204" pitchFamily="34" charset="-122"/>
                </a:rPr>
                <a:t>C#</a:t>
              </a:r>
              <a:r>
                <a:rPr lang="zh-CN" altLang="en-US"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a:solidFill>
                    <a:schemeClr val="bg1">
                      <a:lumMod val="50000"/>
                    </a:schemeClr>
                  </a:solidFill>
                  <a:latin typeface="微软雅黑" panose="020B0503020204020204" pitchFamily="34" charset="-122"/>
                  <a:ea typeface="微软雅黑" panose="020B0503020204020204" pitchFamily="34" charset="-122"/>
                </a:rPr>
                <a:t>Java</a:t>
              </a:r>
              <a:r>
                <a:rPr lang="zh-CN" altLang="en-US"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a:solidFill>
                    <a:schemeClr val="bg1">
                      <a:lumMod val="50000"/>
                    </a:schemeClr>
                  </a:solidFill>
                  <a:latin typeface="微软雅黑" panose="020B0503020204020204" pitchFamily="34" charset="-122"/>
                  <a:ea typeface="微软雅黑" panose="020B0503020204020204" pitchFamily="34" charset="-122"/>
                </a:rPr>
                <a:t>C++</a:t>
              </a:r>
              <a:r>
                <a:rPr lang="zh-CN" altLang="en-US"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a:solidFill>
                    <a:schemeClr val="bg1">
                      <a:lumMod val="50000"/>
                    </a:schemeClr>
                  </a:solidFill>
                  <a:latin typeface="微软雅黑" panose="020B0503020204020204" pitchFamily="34" charset="-122"/>
                  <a:ea typeface="微软雅黑" panose="020B0503020204020204" pitchFamily="34" charset="-122"/>
                </a:rPr>
                <a:t>Swift</a:t>
              </a:r>
              <a:r>
                <a:rPr lang="zh-CN" altLang="en-US"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a:solidFill>
                    <a:schemeClr val="bg1">
                      <a:lumMod val="50000"/>
                    </a:schemeClr>
                  </a:solidFill>
                  <a:latin typeface="微软雅黑" panose="020B0503020204020204" pitchFamily="34" charset="-122"/>
                  <a:ea typeface="微软雅黑" panose="020B0503020204020204" pitchFamily="34" charset="-122"/>
                </a:rPr>
                <a:t>Html 5</a:t>
              </a:r>
              <a:r>
                <a:rPr lang="zh-CN" altLang="en-US"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a:solidFill>
                    <a:schemeClr val="bg1">
                      <a:lumMod val="50000"/>
                    </a:schemeClr>
                  </a:solidFill>
                  <a:latin typeface="微软雅黑" panose="020B0503020204020204" pitchFamily="34" charset="-122"/>
                  <a:ea typeface="微软雅黑" panose="020B0503020204020204" pitchFamily="34" charset="-122"/>
                </a:rPr>
                <a:t>jQuery</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308041" y="2389626"/>
            <a:ext cx="10660637" cy="2420549"/>
            <a:chOff x="1308041" y="2389626"/>
            <a:chExt cx="10660637" cy="2420549"/>
          </a:xfrm>
        </p:grpSpPr>
        <p:sp>
          <p:nvSpPr>
            <p:cNvPr id="7" name="矩形 6"/>
            <p:cNvSpPr>
              <a:spLocks noChangeAspect="1"/>
            </p:cNvSpPr>
            <p:nvPr/>
          </p:nvSpPr>
          <p:spPr>
            <a:xfrm>
              <a:off x="1308041" y="2389626"/>
              <a:ext cx="2648320" cy="2420549"/>
            </a:xfrm>
            <a:prstGeom prst="rect">
              <a:avLst/>
            </a:prstGeom>
            <a:solidFill>
              <a:srgbClr val="F95647">
                <a:alpha val="75000"/>
              </a:srgbClr>
            </a:solidFill>
            <a:ln w="25400" cap="flat" cmpd="sng" algn="ctr">
              <a:noFill/>
              <a:prstDash val="solid"/>
            </a:ln>
            <a:effectLst/>
            <a:scene3d>
              <a:camera prst="isometricTopUp">
                <a:rot lat="19334322" lon="18553891" rev="3806096"/>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18" name="Rectangle 20"/>
            <p:cNvSpPr/>
            <p:nvPr/>
          </p:nvSpPr>
          <p:spPr>
            <a:xfrm>
              <a:off x="4378033" y="3504327"/>
              <a:ext cx="7590645" cy="100908"/>
            </a:xfrm>
            <a:prstGeom prst="rect">
              <a:avLst/>
            </a:prstGeom>
            <a:pattFill prst="ltDnDiag">
              <a:fgClr>
                <a:sysClr val="window" lastClr="FFFFFF">
                  <a:lumMod val="65000"/>
                </a:sysClr>
              </a:fgClr>
              <a:bgClr>
                <a:sysClr val="window" lastClr="FFFFFF">
                  <a:lumMod val="95000"/>
                </a:sysClr>
              </a:bgClr>
            </a:patt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9" name="文本框 18"/>
            <p:cNvSpPr txBox="1"/>
            <p:nvPr/>
          </p:nvSpPr>
          <p:spPr>
            <a:xfrm>
              <a:off x="4350104" y="3087009"/>
              <a:ext cx="7590645" cy="369332"/>
            </a:xfrm>
            <a:prstGeom prst="rect">
              <a:avLst/>
            </a:prstGeom>
            <a:noFill/>
          </p:spPr>
          <p:txBody>
            <a:bodyPr wrap="square" rtlCol="0">
              <a:spAutoFit/>
            </a:bodyPr>
            <a:lstStyle/>
            <a:p>
              <a:pPr>
                <a:buNone/>
              </a:pPr>
              <a:r>
                <a:rPr lang="zh-CN" altLang="en-US" b="1" dirty="0">
                  <a:solidFill>
                    <a:schemeClr val="bg1">
                      <a:lumMod val="50000"/>
                    </a:schemeClr>
                  </a:solidFill>
                  <a:latin typeface="微软雅黑" panose="020B0503020204020204" pitchFamily="34" charset="-122"/>
                  <a:ea typeface="微软雅黑" panose="020B0503020204020204" pitchFamily="34" charset="-122"/>
                </a:rPr>
                <a:t>框架代码能力：</a:t>
              </a:r>
              <a:r>
                <a:rPr lang="en-US" altLang="zh-CN" b="1" dirty="0" err="1">
                  <a:solidFill>
                    <a:schemeClr val="bg1">
                      <a:lumMod val="50000"/>
                    </a:schemeClr>
                  </a:solidFill>
                  <a:latin typeface="微软雅黑" panose="020B0503020204020204" pitchFamily="34" charset="-122"/>
                  <a:ea typeface="微软雅黑" panose="020B0503020204020204" pitchFamily="34" charset="-122"/>
                </a:rPr>
                <a:t>.Net</a:t>
              </a:r>
              <a:r>
                <a:rPr lang="zh-CN" altLang="en-US" b="1" dirty="0">
                  <a:solidFill>
                    <a:schemeClr val="bg1">
                      <a:lumMod val="50000"/>
                    </a:schemeClr>
                  </a:solidFill>
                  <a:latin typeface="微软雅黑" panose="020B0503020204020204" pitchFamily="34" charset="-122"/>
                  <a:ea typeface="微软雅黑" panose="020B0503020204020204" pitchFamily="34" charset="-122"/>
                </a:rPr>
                <a:t>、</a:t>
              </a:r>
              <a:r>
                <a:rPr lang="en-US" altLang="zh-CN" b="1" dirty="0">
                  <a:solidFill>
                    <a:schemeClr val="bg1">
                      <a:lumMod val="50000"/>
                    </a:schemeClr>
                  </a:solidFill>
                  <a:latin typeface="微软雅黑" panose="020B0503020204020204" pitchFamily="34" charset="-122"/>
                  <a:ea typeface="微软雅黑" panose="020B0503020204020204" pitchFamily="34" charset="-122"/>
                </a:rPr>
                <a:t>J2EE</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316129" y="1378517"/>
            <a:ext cx="10652548" cy="2420549"/>
            <a:chOff x="1316129" y="1378517"/>
            <a:chExt cx="10652548" cy="2420549"/>
          </a:xfrm>
        </p:grpSpPr>
        <p:sp>
          <p:nvSpPr>
            <p:cNvPr id="8" name="矩形 7"/>
            <p:cNvSpPr>
              <a:spLocks noChangeAspect="1"/>
            </p:cNvSpPr>
            <p:nvPr/>
          </p:nvSpPr>
          <p:spPr>
            <a:xfrm>
              <a:off x="1316129" y="1378517"/>
              <a:ext cx="2648320" cy="2420549"/>
            </a:xfrm>
            <a:prstGeom prst="rect">
              <a:avLst/>
            </a:prstGeom>
            <a:solidFill>
              <a:srgbClr val="FAC14D">
                <a:alpha val="60000"/>
              </a:srgbClr>
            </a:solidFill>
            <a:ln w="25400" cap="flat" cmpd="sng" algn="ctr">
              <a:noFill/>
              <a:prstDash val="solid"/>
            </a:ln>
            <a:effectLst/>
            <a:scene3d>
              <a:camera prst="isometricTopUp">
                <a:rot lat="19334316" lon="18553888" rev="3806097"/>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0" name="Rectangle 20"/>
            <p:cNvSpPr/>
            <p:nvPr/>
          </p:nvSpPr>
          <p:spPr>
            <a:xfrm>
              <a:off x="4378032" y="2476822"/>
              <a:ext cx="7590645" cy="100908"/>
            </a:xfrm>
            <a:prstGeom prst="rect">
              <a:avLst/>
            </a:prstGeom>
            <a:pattFill prst="ltDnDiag">
              <a:fgClr>
                <a:sysClr val="window" lastClr="FFFFFF">
                  <a:lumMod val="65000"/>
                </a:sysClr>
              </a:fgClr>
              <a:bgClr>
                <a:sysClr val="window" lastClr="FFFFFF">
                  <a:lumMod val="95000"/>
                </a:sysClr>
              </a:bgClr>
            </a:patt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21" name="文本框 20"/>
            <p:cNvSpPr txBox="1"/>
            <p:nvPr/>
          </p:nvSpPr>
          <p:spPr>
            <a:xfrm>
              <a:off x="4350105" y="2059504"/>
              <a:ext cx="7590645" cy="369332"/>
            </a:xfrm>
            <a:prstGeom prst="rect">
              <a:avLst/>
            </a:prstGeom>
            <a:noFill/>
          </p:spPr>
          <p:txBody>
            <a:bodyPr wrap="square" rtlCol="0">
              <a:spAutoFit/>
            </a:bodyPr>
            <a:lstStyle/>
            <a:p>
              <a:pPr>
                <a:buNone/>
              </a:pPr>
              <a:r>
                <a:rPr lang="zh-CN" altLang="en-US" b="1" dirty="0">
                  <a:solidFill>
                    <a:schemeClr val="bg1">
                      <a:lumMod val="50000"/>
                    </a:schemeClr>
                  </a:solidFill>
                  <a:latin typeface="微软雅黑" panose="020B0503020204020204" pitchFamily="34" charset="-122"/>
                  <a:ea typeface="微软雅黑" panose="020B0503020204020204" pitchFamily="34" charset="-122"/>
                </a:rPr>
                <a:t>数据处理能力：数据访问接口服务，网络访问接口服务</a:t>
              </a:r>
            </a:p>
          </p:txBody>
        </p:sp>
      </p:grpSp>
      <p:grpSp>
        <p:nvGrpSpPr>
          <p:cNvPr id="34" name="组合 33"/>
          <p:cNvGrpSpPr/>
          <p:nvPr/>
        </p:nvGrpSpPr>
        <p:grpSpPr>
          <a:xfrm>
            <a:off x="1297759" y="352800"/>
            <a:ext cx="10670917" cy="2420549"/>
            <a:chOff x="1297759" y="352800"/>
            <a:chExt cx="10670917" cy="2420549"/>
          </a:xfrm>
        </p:grpSpPr>
        <p:sp>
          <p:nvSpPr>
            <p:cNvPr id="10" name="矩形 9"/>
            <p:cNvSpPr>
              <a:spLocks noChangeAspect="1"/>
            </p:cNvSpPr>
            <p:nvPr/>
          </p:nvSpPr>
          <p:spPr>
            <a:xfrm>
              <a:off x="1297759" y="352800"/>
              <a:ext cx="2648320" cy="2420549"/>
            </a:xfrm>
            <a:prstGeom prst="rect">
              <a:avLst/>
            </a:prstGeom>
            <a:solidFill>
              <a:srgbClr val="1C9494">
                <a:alpha val="55000"/>
              </a:srgbClr>
            </a:solidFill>
            <a:ln w="25400" cap="flat" cmpd="sng" algn="ctr">
              <a:noFill/>
              <a:prstDash val="solid"/>
            </a:ln>
            <a:effectLst/>
            <a:scene3d>
              <a:camera prst="isometricTopUp">
                <a:rot lat="19334316" lon="18553888" rev="3806097"/>
              </a:camera>
              <a:lightRig rig="threePt" dir="t"/>
            </a:scene3d>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2" name="Rectangle 20"/>
            <p:cNvSpPr/>
            <p:nvPr/>
          </p:nvSpPr>
          <p:spPr>
            <a:xfrm>
              <a:off x="4378031" y="1479668"/>
              <a:ext cx="7590645" cy="100908"/>
            </a:xfrm>
            <a:prstGeom prst="rect">
              <a:avLst/>
            </a:prstGeom>
            <a:pattFill prst="ltDnDiag">
              <a:fgClr>
                <a:sysClr val="window" lastClr="FFFFFF">
                  <a:lumMod val="65000"/>
                </a:sysClr>
              </a:fgClr>
              <a:bgClr>
                <a:sysClr val="window" lastClr="FFFFFF">
                  <a:lumMod val="95000"/>
                </a:sysClr>
              </a:bgClr>
            </a:patt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23" name="文本框 22"/>
            <p:cNvSpPr txBox="1"/>
            <p:nvPr/>
          </p:nvSpPr>
          <p:spPr>
            <a:xfrm>
              <a:off x="4370994" y="1062350"/>
              <a:ext cx="7590645" cy="369332"/>
            </a:xfrm>
            <a:prstGeom prst="rect">
              <a:avLst/>
            </a:prstGeom>
            <a:noFill/>
          </p:spPr>
          <p:txBody>
            <a:bodyPr wrap="square" rtlCol="0">
              <a:spAutoFit/>
            </a:bodyPr>
            <a:lstStyle/>
            <a:p>
              <a:pPr>
                <a:buNone/>
              </a:pPr>
              <a:r>
                <a:rPr lang="zh-CN" altLang="en-US" b="1" dirty="0">
                  <a:solidFill>
                    <a:schemeClr val="bg1">
                      <a:lumMod val="50000"/>
                    </a:schemeClr>
                  </a:solidFill>
                  <a:latin typeface="微软雅黑" panose="020B0503020204020204" pitchFamily="34" charset="-122"/>
                  <a:ea typeface="微软雅黑" panose="020B0503020204020204" pitchFamily="34" charset="-122"/>
                </a:rPr>
                <a:t>软件调试测试能力：质量的承诺</a:t>
              </a:r>
            </a:p>
          </p:txBody>
        </p:sp>
      </p:grpSp>
      <p:grpSp>
        <p:nvGrpSpPr>
          <p:cNvPr id="29" name="组合 28"/>
          <p:cNvGrpSpPr/>
          <p:nvPr/>
        </p:nvGrpSpPr>
        <p:grpSpPr>
          <a:xfrm>
            <a:off x="5685141" y="6168217"/>
            <a:ext cx="6283534" cy="591077"/>
            <a:chOff x="4933711" y="587592"/>
            <a:chExt cx="6283534" cy="591077"/>
          </a:xfrm>
        </p:grpSpPr>
        <p:pic>
          <p:nvPicPr>
            <p:cNvPr id="24" name="图片 23"/>
            <p:cNvPicPr>
              <a:picLocks noChangeAspect="1"/>
            </p:cNvPicPr>
            <p:nvPr/>
          </p:nvPicPr>
          <p:blipFill>
            <a:blip r:embed="rId2"/>
            <a:stretch>
              <a:fillRect/>
            </a:stretch>
          </p:blipFill>
          <p:spPr>
            <a:xfrm>
              <a:off x="4946917" y="596438"/>
              <a:ext cx="2158733" cy="582231"/>
            </a:xfrm>
            <a:prstGeom prst="rect">
              <a:avLst/>
            </a:prstGeom>
          </p:spPr>
        </p:pic>
        <p:pic>
          <p:nvPicPr>
            <p:cNvPr id="25" name="图片 24"/>
            <p:cNvPicPr>
              <a:picLocks noChangeAspect="1"/>
            </p:cNvPicPr>
            <p:nvPr/>
          </p:nvPicPr>
          <p:blipFill>
            <a:blip r:embed="rId3"/>
            <a:stretch>
              <a:fillRect/>
            </a:stretch>
          </p:blipFill>
          <p:spPr>
            <a:xfrm>
              <a:off x="8865612" y="597236"/>
              <a:ext cx="1717889" cy="572630"/>
            </a:xfrm>
            <a:prstGeom prst="rect">
              <a:avLst/>
            </a:prstGeom>
          </p:spPr>
        </p:pic>
        <p:pic>
          <p:nvPicPr>
            <p:cNvPr id="26" name="图片 25"/>
            <p:cNvPicPr>
              <a:picLocks noChangeAspect="1"/>
            </p:cNvPicPr>
            <p:nvPr/>
          </p:nvPicPr>
          <p:blipFill>
            <a:blip r:embed="rId4"/>
            <a:stretch>
              <a:fillRect/>
            </a:stretch>
          </p:blipFill>
          <p:spPr>
            <a:xfrm>
              <a:off x="7127909" y="598366"/>
              <a:ext cx="1733550" cy="571500"/>
            </a:xfrm>
            <a:prstGeom prst="rect">
              <a:avLst/>
            </a:prstGeom>
          </p:spPr>
        </p:pic>
        <p:pic>
          <p:nvPicPr>
            <p:cNvPr id="27" name="图片 26"/>
            <p:cNvPicPr>
              <a:picLocks noChangeAspect="1"/>
            </p:cNvPicPr>
            <p:nvPr/>
          </p:nvPicPr>
          <p:blipFill>
            <a:blip r:embed="rId5"/>
            <a:stretch>
              <a:fillRect/>
            </a:stretch>
          </p:blipFill>
          <p:spPr>
            <a:xfrm>
              <a:off x="10572750" y="592542"/>
              <a:ext cx="644494" cy="580045"/>
            </a:xfrm>
            <a:prstGeom prst="rect">
              <a:avLst/>
            </a:prstGeom>
          </p:spPr>
        </p:pic>
        <p:sp>
          <p:nvSpPr>
            <p:cNvPr id="28" name="矩形 27"/>
            <p:cNvSpPr/>
            <p:nvPr/>
          </p:nvSpPr>
          <p:spPr>
            <a:xfrm>
              <a:off x="4933711" y="587592"/>
              <a:ext cx="6283534" cy="591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95769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一般软件工程师的角色和职责、能力简要说明</a:t>
            </a:r>
          </a:p>
        </p:txBody>
      </p:sp>
      <p:sp>
        <p:nvSpPr>
          <p:cNvPr id="3" name="矩形 2"/>
          <p:cNvSpPr/>
          <p:nvPr/>
        </p:nvSpPr>
        <p:spPr>
          <a:xfrm>
            <a:off x="532800" y="632556"/>
            <a:ext cx="11318400" cy="400110"/>
          </a:xfrm>
          <a:prstGeom prst="rect">
            <a:avLst/>
          </a:prstGeom>
        </p:spPr>
        <p:txBody>
          <a:bodyPr wrap="square">
            <a:spAutoFit/>
          </a:bodyPr>
          <a:lstStyle/>
          <a:p>
            <a:pPr>
              <a:buNone/>
            </a:pPr>
            <a:r>
              <a:rPr lang="zh-CN" altLang="en-US" sz="2000" b="1" dirty="0">
                <a:latin typeface="微软雅黑" panose="020B0503020204020204" pitchFamily="34" charset="-122"/>
                <a:ea typeface="微软雅黑" panose="020B0503020204020204" pitchFamily="34" charset="-122"/>
              </a:rPr>
              <a:t>项目负责人</a:t>
            </a:r>
            <a:r>
              <a:rPr lang="zh-CN" altLang="en-US" sz="1600" b="1" dirty="0">
                <a:latin typeface="微软雅黑" panose="020B0503020204020204" pitchFamily="34" charset="-122"/>
                <a:ea typeface="微软雅黑" panose="020B0503020204020204" pitchFamily="34" charset="-122"/>
              </a:rPr>
              <a:t>、</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业务分析员、系统架构师、后端工程师、前端工程师、</a:t>
            </a:r>
            <a:r>
              <a:rPr lang="en-US" altLang="zh-CN" sz="1600" b="1" dirty="0">
                <a:solidFill>
                  <a:schemeClr val="tx1">
                    <a:lumMod val="7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工程师、测试工程师、文档工程师与质量管理员</a:t>
            </a:r>
          </a:p>
        </p:txBody>
      </p:sp>
      <p:graphicFrame>
        <p:nvGraphicFramePr>
          <p:cNvPr id="5" name="表格 4"/>
          <p:cNvGraphicFramePr>
            <a:graphicFrameLocks noGrp="1"/>
          </p:cNvGraphicFramePr>
          <p:nvPr>
            <p:extLst>
              <p:ext uri="{D42A27DB-BD31-4B8C-83A1-F6EECF244321}">
                <p14:modId xmlns:p14="http://schemas.microsoft.com/office/powerpoint/2010/main" val="3596310454"/>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zh-CN" sz="1800" kern="100" dirty="0">
                          <a:solidFill>
                            <a:schemeClr val="bg1"/>
                          </a:solidFill>
                          <a:effectLst/>
                          <a:latin typeface="+mj-ea"/>
                          <a:ea typeface="+mj-ea"/>
                          <a:cs typeface="+mn-cs"/>
                        </a:rPr>
                        <a:t>编制《</a:t>
                      </a:r>
                      <a:r>
                        <a:rPr lang="zh-CN" altLang="zh-CN" sz="1800" b="1" kern="100" dirty="0">
                          <a:solidFill>
                            <a:srgbClr val="FF0000"/>
                          </a:solidFill>
                          <a:effectLst/>
                          <a:latin typeface="+mj-ea"/>
                          <a:ea typeface="+mj-ea"/>
                          <a:cs typeface="+mn-cs"/>
                        </a:rPr>
                        <a:t>项目软件开发计划说明书</a:t>
                      </a:r>
                      <a:r>
                        <a:rPr lang="zh-CN" altLang="zh-CN" sz="1800" kern="100" dirty="0">
                          <a:solidFill>
                            <a:schemeClr val="bg1"/>
                          </a:solidFill>
                          <a:effectLst/>
                          <a:latin typeface="+mj-ea"/>
                          <a:ea typeface="+mj-ea"/>
                          <a:cs typeface="+mn-cs"/>
                        </a:rPr>
                        <a:t>》及相关的子计划，组织项目组按计划实施；</a:t>
                      </a:r>
                    </a:p>
                    <a:p>
                      <a:pPr marL="342900" lvl="0" indent="-342900">
                        <a:lnSpc>
                          <a:spcPct val="150000"/>
                        </a:lnSpc>
                        <a:spcAft>
                          <a:spcPts val="0"/>
                        </a:spcAft>
                        <a:buFont typeface="+mj-lt"/>
                        <a:buAutoNum type="arabicParenR"/>
                      </a:pPr>
                      <a:r>
                        <a:rPr lang="zh-CN" altLang="zh-CN" sz="1800" kern="100" dirty="0">
                          <a:solidFill>
                            <a:schemeClr val="bg1"/>
                          </a:solidFill>
                          <a:effectLst/>
                          <a:latin typeface="+mj-ea"/>
                          <a:ea typeface="+mj-ea"/>
                          <a:cs typeface="+mn-cs"/>
                        </a:rPr>
                        <a:t>跟踪和管理项目进程、定期报告项目状态，维护项目团队工作分配的具体执行活动，确保计划的执行；</a:t>
                      </a:r>
                    </a:p>
                    <a:p>
                      <a:pPr marL="342900" lvl="0" indent="-342900">
                        <a:lnSpc>
                          <a:spcPct val="150000"/>
                        </a:lnSpc>
                        <a:spcAft>
                          <a:spcPts val="0"/>
                        </a:spcAft>
                        <a:buFont typeface="+mj-lt"/>
                        <a:buAutoNum type="arabicParenR"/>
                      </a:pPr>
                      <a:r>
                        <a:rPr lang="zh-CN" altLang="zh-CN" sz="1800" kern="100" dirty="0">
                          <a:solidFill>
                            <a:schemeClr val="bg1"/>
                          </a:solidFill>
                          <a:effectLst/>
                          <a:latin typeface="+mj-ea"/>
                          <a:ea typeface="+mj-ea"/>
                          <a:cs typeface="+mn-cs"/>
                        </a:rPr>
                        <a:t>跟踪项目过程中出现的所有问题，直至解决；</a:t>
                      </a:r>
                    </a:p>
                    <a:p>
                      <a:pPr marL="342900" lvl="0" indent="-342900">
                        <a:lnSpc>
                          <a:spcPct val="150000"/>
                        </a:lnSpc>
                        <a:spcAft>
                          <a:spcPts val="0"/>
                        </a:spcAft>
                        <a:buFont typeface="+mj-lt"/>
                        <a:buAutoNum type="arabicParenR"/>
                      </a:pPr>
                      <a:r>
                        <a:rPr lang="zh-CN" altLang="zh-CN" sz="1800" kern="100" dirty="0">
                          <a:solidFill>
                            <a:schemeClr val="bg1"/>
                          </a:solidFill>
                          <a:effectLst/>
                          <a:latin typeface="+mj-ea"/>
                          <a:ea typeface="+mj-ea"/>
                          <a:cs typeface="+mn-cs"/>
                        </a:rPr>
                        <a:t>收集项目执行数据并进行统计分析，为管理者提供决策支持；</a:t>
                      </a:r>
                    </a:p>
                    <a:p>
                      <a:pPr marL="342900" lvl="0" indent="-342900">
                        <a:lnSpc>
                          <a:spcPct val="150000"/>
                        </a:lnSpc>
                        <a:spcAft>
                          <a:spcPts val="0"/>
                        </a:spcAft>
                        <a:buFont typeface="+mj-lt"/>
                        <a:buAutoNum type="arabicParenR"/>
                      </a:pPr>
                      <a:r>
                        <a:rPr lang="zh-CN" altLang="zh-CN" sz="1800" kern="100" dirty="0">
                          <a:solidFill>
                            <a:schemeClr val="bg1"/>
                          </a:solidFill>
                          <a:effectLst/>
                          <a:latin typeface="+mj-ea"/>
                          <a:ea typeface="+mj-ea"/>
                          <a:cs typeface="+mn-cs"/>
                        </a:rPr>
                        <a:t>组织阶段总结；</a:t>
                      </a:r>
                    </a:p>
                    <a:p>
                      <a:pPr marL="342900" lvl="0" indent="-342900">
                        <a:lnSpc>
                          <a:spcPct val="150000"/>
                        </a:lnSpc>
                        <a:spcAft>
                          <a:spcPts val="0"/>
                        </a:spcAft>
                        <a:buFont typeface="+mj-lt"/>
                        <a:buAutoNum type="arabicParenR"/>
                      </a:pPr>
                      <a:r>
                        <a:rPr lang="zh-CN" altLang="zh-CN" sz="1800" kern="100" dirty="0">
                          <a:solidFill>
                            <a:schemeClr val="bg1"/>
                          </a:solidFill>
                          <a:effectLst/>
                          <a:latin typeface="+mj-ea"/>
                          <a:ea typeface="+mj-ea"/>
                          <a:cs typeface="+mn-cs"/>
                        </a:rPr>
                        <a:t>对项目的总体结果负责，确保能够尽快尽好的在产品约束条件下发布满足客户要求的项目产品。</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应用通用的</a:t>
                      </a:r>
                      <a:r>
                        <a:rPr lang="en-US" altLang="zh-CN" sz="1800" kern="100" dirty="0">
                          <a:solidFill>
                            <a:schemeClr val="bg1"/>
                          </a:solidFill>
                          <a:effectLst/>
                          <a:latin typeface="+mj-ea"/>
                          <a:ea typeface="+mj-ea"/>
                        </a:rPr>
                        <a:t>IT</a:t>
                      </a:r>
                      <a:r>
                        <a:rPr lang="zh-CN" altLang="en-US" sz="1800" kern="100" dirty="0">
                          <a:solidFill>
                            <a:schemeClr val="bg1"/>
                          </a:solidFill>
                          <a:effectLst/>
                          <a:latin typeface="+mj-ea"/>
                          <a:ea typeface="+mj-ea"/>
                        </a:rPr>
                        <a:t>技术和第三方商业产品实现项目软件的技术规格定义能力；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应用合理的软件架构实现项目软件架构的能力；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为项目组成员构建项目实施最佳实践范例的能力；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针对项目总体技术要求中新产品、新技术、新框架、新模式的学习和应用能力；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至少具备后端工程师、前端工程师、测试工程师或者之二以上的技术能力。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Tree>
    <p:extLst>
      <p:ext uri="{BB962C8B-B14F-4D97-AF65-F5344CB8AC3E}">
        <p14:creationId xmlns:p14="http://schemas.microsoft.com/office/powerpoint/2010/main" val="20485053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一般软件工程师的角色和职责、技术能力简要说明</a:t>
            </a:r>
          </a:p>
        </p:txBody>
      </p:sp>
      <p:sp>
        <p:nvSpPr>
          <p:cNvPr id="3" name="矩形 2"/>
          <p:cNvSpPr/>
          <p:nvPr/>
        </p:nvSpPr>
        <p:spPr>
          <a:xfrm>
            <a:off x="532800" y="632556"/>
            <a:ext cx="11318400" cy="400110"/>
          </a:xfrm>
          <a:prstGeom prst="rect">
            <a:avLst/>
          </a:prstGeom>
        </p:spPr>
        <p:txBody>
          <a:bodyPr wrap="square">
            <a:spAutoFit/>
          </a:bodyPr>
          <a:lstStyle/>
          <a:p>
            <a:pPr>
              <a:buNone/>
            </a:pPr>
            <a:r>
              <a:rPr lang="zh-CN" altLang="en-US" sz="20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业务分析员</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、系统架构师、后端工程师、前端工程师、</a:t>
            </a:r>
            <a:r>
              <a:rPr lang="en-US" altLang="zh-CN" sz="1600" b="1" dirty="0">
                <a:solidFill>
                  <a:schemeClr val="tx1">
                    <a:lumMod val="7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工程师、测试工程师、文档工程师与质量管理员</a:t>
            </a:r>
          </a:p>
        </p:txBody>
      </p:sp>
      <p:graphicFrame>
        <p:nvGraphicFramePr>
          <p:cNvPr id="4" name="表格 3"/>
          <p:cNvGraphicFramePr>
            <a:graphicFrameLocks noGrp="1"/>
          </p:cNvGraphicFramePr>
          <p:nvPr>
            <p:extLst>
              <p:ext uri="{D42A27DB-BD31-4B8C-83A1-F6EECF244321}">
                <p14:modId xmlns:p14="http://schemas.microsoft.com/office/powerpoint/2010/main" val="2362171896"/>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主导编制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，负责将项目总体设计中相关的客户需求（通常都是高层次的需求或者是概念需求）转换为项目软件需求规格说明书，并通过通过与客户实际用户的交互活动进行确认。</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负责构建</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项目软件需求跟踪矩阵</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供项目组开发实施过程进行工作跟踪。</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应用</a:t>
                      </a:r>
                      <a:r>
                        <a:rPr lang="en-US" altLang="zh-CN" sz="1800" kern="100" dirty="0">
                          <a:solidFill>
                            <a:schemeClr val="bg1"/>
                          </a:solidFill>
                          <a:effectLst/>
                          <a:latin typeface="+mj-ea"/>
                          <a:ea typeface="+mj-ea"/>
                        </a:rPr>
                        <a:t>UML</a:t>
                      </a:r>
                      <a:r>
                        <a:rPr lang="zh-CN" altLang="en-US" sz="1800" kern="100" dirty="0">
                          <a:solidFill>
                            <a:schemeClr val="bg1"/>
                          </a:solidFill>
                          <a:effectLst/>
                          <a:latin typeface="+mj-ea"/>
                          <a:ea typeface="+mj-ea"/>
                        </a:rPr>
                        <a:t>为系统需求建模的能力；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应用公司软件框架指南分析业务架构的能力；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针对项目业务要求的新的业务领域知识理论、方法和客户管理规程的学习，并转换为项目软件需求规格规格说明的能力。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至少具备前端工程师、测试工程师或者之一的技术能力。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Tree>
    <p:extLst>
      <p:ext uri="{BB962C8B-B14F-4D97-AF65-F5344CB8AC3E}">
        <p14:creationId xmlns:p14="http://schemas.microsoft.com/office/powerpoint/2010/main" val="1442773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0576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2030084809"/>
              </p:ext>
            </p:extLst>
          </p:nvPr>
        </p:nvGraphicFramePr>
        <p:xfrm>
          <a:off x="604800" y="1173601"/>
          <a:ext cx="10900800" cy="553730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项目软件架构设计说明书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，按照公司统一的软件架构设计框架指南设计项目软件的具体架构，编制必要的典型业务实现场景范例代码或者最佳实践代码；</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负责训练项目组成员对项目软件架构的使用，确保在其责任范围具备实施编码能力；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主导编制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项目软件概要设计规格说明书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，将软件需求规格中的业务架构映射为软件架构中的各个元素，构建软件系统的对应的代码解决方案；</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主导编制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项目软件详细设计规格说明书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，定义约束概要设计中软件架构元素的细化规格，配合项目负责人分配细化工作任务。</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应用通用的</a:t>
                      </a:r>
                      <a:r>
                        <a:rPr lang="en-US" altLang="zh-CN" sz="1800" kern="100" dirty="0">
                          <a:solidFill>
                            <a:schemeClr val="bg1"/>
                          </a:solidFill>
                          <a:effectLst/>
                          <a:latin typeface="+mj-ea"/>
                          <a:ea typeface="+mj-ea"/>
                        </a:rPr>
                        <a:t>IT</a:t>
                      </a:r>
                      <a:r>
                        <a:rPr lang="zh-CN" altLang="en-US" sz="1800" kern="100" dirty="0">
                          <a:solidFill>
                            <a:schemeClr val="bg1"/>
                          </a:solidFill>
                          <a:effectLst/>
                          <a:latin typeface="+mj-ea"/>
                          <a:ea typeface="+mj-ea"/>
                        </a:rPr>
                        <a:t>技术和第三方商业产品实现项目软件的技术规格定义能力；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应用公司统一软件架构实现项目软件架构的能力；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为项目组成员构建项目实施最佳实践范例的能力；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针对项目总体技术要求中新产品、新技术、新框架、新模式的学习和应用能力；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至少具备后端工程师、前端工程师、测试工程师的技术能力。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7" name="矩形 6"/>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latin typeface="微软雅黑" panose="020B0503020204020204" pitchFamily="34" charset="-122"/>
                <a:ea typeface="微软雅黑" panose="020B0503020204020204" pitchFamily="34" charset="-122"/>
              </a:rPr>
              <a:t>、</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系统架构师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、后端工程师、前端工程师、</a:t>
            </a:r>
            <a:r>
              <a:rPr lang="en-US" altLang="zh-CN" sz="1600" b="1" dirty="0">
                <a:solidFill>
                  <a:schemeClr val="tx1">
                    <a:lumMod val="7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工程师、测试工程师、文档工程师与质量管理员</a:t>
            </a:r>
          </a:p>
        </p:txBody>
      </p:sp>
    </p:spTree>
    <p:extLst>
      <p:ext uri="{BB962C8B-B14F-4D97-AF65-F5344CB8AC3E}">
        <p14:creationId xmlns:p14="http://schemas.microsoft.com/office/powerpoint/2010/main" val="1678253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3744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4099385242"/>
              </p:ext>
            </p:extLst>
          </p:nvPr>
        </p:nvGraphicFramePr>
        <p:xfrm>
          <a:off x="604800" y="1173601"/>
          <a:ext cx="10900800" cy="553730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参与</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项目软件概要设计规格说明书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项目软件详细设计规格说明书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编制工作，根据项目负责人要求承担具体的细化说明工作；</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负责项目分工责任模块部分后台数据模型、后台数据访问、后台逻辑控制组件的编码实现；</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负责建立供前端工程师使用的</a:t>
                      </a:r>
                      <a:r>
                        <a:rPr lang="en-US" altLang="zh-CN" sz="1800" kern="100" dirty="0">
                          <a:solidFill>
                            <a:schemeClr val="bg1"/>
                          </a:solidFill>
                          <a:effectLst/>
                          <a:latin typeface="+mj-ea"/>
                          <a:ea typeface="+mj-ea"/>
                        </a:rPr>
                        <a:t>API</a:t>
                      </a:r>
                      <a:r>
                        <a:rPr lang="zh-CN" altLang="en-US" sz="1800" kern="100" dirty="0">
                          <a:solidFill>
                            <a:schemeClr val="bg1"/>
                          </a:solidFill>
                          <a:effectLst/>
                          <a:latin typeface="+mj-ea"/>
                          <a:ea typeface="+mj-ea"/>
                        </a:rPr>
                        <a:t>接口，包括访问方法和协议、传入数据、传出数据的具体模型（数据模型或者视图模型）及相关用户授权访问控制、数据安全控制、前端访问操作痕迹记录的具体的实现。</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理解</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系统概要设计说明书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细化</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系统详细设计说明书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后端设计细节的能力；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设计构建和调试数据模型代码文件能力；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构建和调试数据访问处理代码文件能力；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设计构建和调试数据逻辑处理代码文件能力；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设计构建和调试供前端使用的</a:t>
                      </a:r>
                      <a:r>
                        <a:rPr lang="en-US" altLang="zh-CN" sz="1800" kern="100" dirty="0">
                          <a:solidFill>
                            <a:schemeClr val="bg1"/>
                          </a:solidFill>
                          <a:effectLst/>
                          <a:latin typeface="+mj-ea"/>
                          <a:ea typeface="+mj-ea"/>
                        </a:rPr>
                        <a:t>API</a:t>
                      </a:r>
                      <a:r>
                        <a:rPr lang="zh-CN" altLang="en-US" sz="1800" kern="100" dirty="0">
                          <a:solidFill>
                            <a:schemeClr val="bg1"/>
                          </a:solidFill>
                          <a:effectLst/>
                          <a:latin typeface="+mj-ea"/>
                          <a:ea typeface="+mj-ea"/>
                        </a:rPr>
                        <a:t>接口，包括访问方法和协议、传入数据、传出数据的具体模型（数据模型或者视图模型）及相关用户授权访问控制、数据安全控制、前端访问操作痕迹记录代码文件能力；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学习在项目中自己未能掌握的新技术、新方法并应用在项目代码文件的开发设计的能力。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5" name="矩形 4"/>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后端工程师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、前端工程师、</a:t>
            </a:r>
            <a:r>
              <a:rPr lang="en-US" altLang="zh-CN" sz="1600" b="1" dirty="0">
                <a:solidFill>
                  <a:schemeClr val="tx1">
                    <a:lumMod val="7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工程师、测试工程师、文档工程师与质量管理员</a:t>
            </a:r>
          </a:p>
        </p:txBody>
      </p:sp>
    </p:spTree>
    <p:extLst>
      <p:ext uri="{BB962C8B-B14F-4D97-AF65-F5344CB8AC3E}">
        <p14:creationId xmlns:p14="http://schemas.microsoft.com/office/powerpoint/2010/main" val="38961318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6120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4124723564"/>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参与</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项目软件概要设计规格说明书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项目软件详细设计规格说明书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编制工作，根据项目负责人要求承担具体的细化说明工作；</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负责将</a:t>
                      </a:r>
                      <a:r>
                        <a:rPr lang="en-US" altLang="zh-CN" sz="1800" kern="100" dirty="0">
                          <a:solidFill>
                            <a:schemeClr val="bg1"/>
                          </a:solidFill>
                          <a:effectLst/>
                          <a:latin typeface="+mj-ea"/>
                          <a:ea typeface="+mj-ea"/>
                        </a:rPr>
                        <a:t>UI</a:t>
                      </a:r>
                      <a:r>
                        <a:rPr lang="zh-CN" altLang="en-US" sz="1800" kern="100" dirty="0">
                          <a:solidFill>
                            <a:schemeClr val="bg1"/>
                          </a:solidFill>
                          <a:effectLst/>
                          <a:latin typeface="+mj-ea"/>
                          <a:ea typeface="+mj-ea"/>
                        </a:rPr>
                        <a:t>工程师的设计工作成果转换为前端操作场景的代码元素（</a:t>
                      </a:r>
                      <a:r>
                        <a:rPr lang="en-US" altLang="zh-CN" sz="1800" kern="100" dirty="0">
                          <a:solidFill>
                            <a:schemeClr val="bg1"/>
                          </a:solidFill>
                          <a:effectLst/>
                          <a:latin typeface="+mj-ea"/>
                          <a:ea typeface="+mj-ea"/>
                        </a:rPr>
                        <a:t>HTML</a:t>
                      </a:r>
                      <a:r>
                        <a:rPr lang="zh-CN" altLang="en-US" sz="1800" kern="100" dirty="0">
                          <a:solidFill>
                            <a:schemeClr val="bg1"/>
                          </a:solidFill>
                          <a:effectLst/>
                          <a:latin typeface="+mj-ea"/>
                          <a:ea typeface="+mj-ea"/>
                        </a:rPr>
                        <a:t>页面或者</a:t>
                      </a:r>
                      <a:r>
                        <a:rPr lang="en-US" altLang="zh-CN" sz="1800" kern="100" dirty="0">
                          <a:solidFill>
                            <a:schemeClr val="bg1"/>
                          </a:solidFill>
                          <a:effectLst/>
                          <a:latin typeface="+mj-ea"/>
                          <a:ea typeface="+mj-ea"/>
                        </a:rPr>
                        <a:t>WPF</a:t>
                      </a:r>
                      <a:r>
                        <a:rPr lang="zh-CN" altLang="en-US" sz="1800" kern="100" dirty="0">
                          <a:solidFill>
                            <a:schemeClr val="bg1"/>
                          </a:solidFill>
                          <a:effectLst/>
                          <a:latin typeface="+mj-ea"/>
                          <a:ea typeface="+mj-ea"/>
                        </a:rPr>
                        <a:t>界面元素）并合成为响应式场景；</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负责实现使用后台工程师设计</a:t>
                      </a:r>
                      <a:r>
                        <a:rPr lang="en-US" altLang="zh-CN" sz="1800" kern="100" dirty="0">
                          <a:solidFill>
                            <a:schemeClr val="bg1"/>
                          </a:solidFill>
                          <a:effectLst/>
                          <a:latin typeface="+mj-ea"/>
                          <a:ea typeface="+mj-ea"/>
                        </a:rPr>
                        <a:t>API</a:t>
                      </a:r>
                      <a:r>
                        <a:rPr lang="zh-CN" altLang="en-US" sz="1800" kern="100" dirty="0">
                          <a:solidFill>
                            <a:schemeClr val="bg1"/>
                          </a:solidFill>
                          <a:effectLst/>
                          <a:latin typeface="+mj-ea"/>
                          <a:ea typeface="+mj-ea"/>
                        </a:rPr>
                        <a:t>规约的访问方法、传入数据、传出数据，在前端操作场景中编写所需要的实现业务访问处理代码。</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理解</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系统概要设计说明书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细化</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系统详细设计说明书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前端设计细节的能力；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将</a:t>
                      </a:r>
                      <a:r>
                        <a:rPr lang="en-US" altLang="zh-CN" sz="1800" kern="100" dirty="0">
                          <a:solidFill>
                            <a:schemeClr val="bg1"/>
                          </a:solidFill>
                          <a:effectLst/>
                          <a:latin typeface="+mj-ea"/>
                          <a:ea typeface="+mj-ea"/>
                        </a:rPr>
                        <a:t>UI</a:t>
                      </a:r>
                      <a:r>
                        <a:rPr lang="zh-CN" altLang="en-US" sz="1800" kern="100" dirty="0">
                          <a:solidFill>
                            <a:schemeClr val="bg1"/>
                          </a:solidFill>
                          <a:effectLst/>
                          <a:latin typeface="+mj-ea"/>
                          <a:ea typeface="+mj-ea"/>
                        </a:rPr>
                        <a:t>工程师的设计工作成果转换为前端操作场景的代码元素；</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使用后台工程师设计</a:t>
                      </a:r>
                      <a:r>
                        <a:rPr lang="en-US" altLang="zh-CN" sz="1800" kern="100" dirty="0">
                          <a:solidFill>
                            <a:schemeClr val="bg1"/>
                          </a:solidFill>
                          <a:effectLst/>
                          <a:latin typeface="+mj-ea"/>
                          <a:ea typeface="+mj-ea"/>
                        </a:rPr>
                        <a:t>API</a:t>
                      </a:r>
                      <a:r>
                        <a:rPr lang="zh-CN" altLang="en-US" sz="1800" kern="100" dirty="0">
                          <a:solidFill>
                            <a:schemeClr val="bg1"/>
                          </a:solidFill>
                          <a:effectLst/>
                          <a:latin typeface="+mj-ea"/>
                          <a:ea typeface="+mj-ea"/>
                        </a:rPr>
                        <a:t>规约的访问方法、传入数据、传出数据，在前端操作场景中编写所需要的实现业务访问处理代码。</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学习在项目中自己未能掌握的新技术、新方法并应用在项目代码文件的开发设计的能力。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5" name="矩形 4"/>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业务分析员、系统架构师、后端工程师、</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前端工程师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工程师、测试工程师、文档工程师与质量管理员</a:t>
            </a:r>
          </a:p>
        </p:txBody>
      </p:sp>
    </p:spTree>
    <p:extLst>
      <p:ext uri="{BB962C8B-B14F-4D97-AF65-F5344CB8AC3E}">
        <p14:creationId xmlns:p14="http://schemas.microsoft.com/office/powerpoint/2010/main" val="20741845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7704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1164777274"/>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参与</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项目软件概要设计规格说明书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编制工作，根据项目负责人要求承担具体的</a:t>
                      </a:r>
                      <a:r>
                        <a:rPr lang="en-US" altLang="zh-CN" sz="1800" kern="100" dirty="0">
                          <a:solidFill>
                            <a:schemeClr val="bg1"/>
                          </a:solidFill>
                          <a:effectLst/>
                          <a:latin typeface="+mj-ea"/>
                          <a:ea typeface="+mj-ea"/>
                        </a:rPr>
                        <a:t>UI</a:t>
                      </a:r>
                      <a:r>
                        <a:rPr lang="zh-CN" altLang="en-US" sz="1800" kern="100" dirty="0">
                          <a:solidFill>
                            <a:schemeClr val="bg1"/>
                          </a:solidFill>
                          <a:effectLst/>
                          <a:latin typeface="+mj-ea"/>
                          <a:ea typeface="+mj-ea"/>
                        </a:rPr>
                        <a:t>初期设计工作，一般是平面图形设计产品；</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负责按照</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设计业务用户交互场景的所有平面效果图，支持或者指引前端工程师转换为前端用户界面编码所需要元素。</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理解</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细化</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系统软件需求规格说明书</a:t>
                      </a:r>
                      <a:r>
                        <a:rPr lang="en-US" altLang="zh-CN" sz="1800" kern="100" dirty="0">
                          <a:solidFill>
                            <a:schemeClr val="bg1"/>
                          </a:solidFill>
                          <a:effectLst/>
                          <a:latin typeface="+mj-ea"/>
                          <a:ea typeface="+mj-ea"/>
                        </a:rPr>
                        <a:t>》UI</a:t>
                      </a:r>
                      <a:r>
                        <a:rPr lang="zh-CN" altLang="en-US" sz="1800" kern="100" dirty="0">
                          <a:solidFill>
                            <a:schemeClr val="bg1"/>
                          </a:solidFill>
                          <a:effectLst/>
                          <a:latin typeface="+mj-ea"/>
                          <a:ea typeface="+mj-ea"/>
                        </a:rPr>
                        <a:t>界面静态设计实现的能力；</a:t>
                      </a:r>
                    </a:p>
                    <a:p>
                      <a:pPr marL="342900" lvl="0" indent="-342900">
                        <a:lnSpc>
                          <a:spcPct val="150000"/>
                        </a:lnSpc>
                        <a:spcAft>
                          <a:spcPts val="0"/>
                        </a:spcAft>
                        <a:buFont typeface="+mj-lt"/>
                        <a:buAutoNum type="arabicParenR"/>
                      </a:pPr>
                      <a:r>
                        <a:rPr lang="en-US" altLang="zh-CN" sz="1800" kern="100" dirty="0">
                          <a:solidFill>
                            <a:schemeClr val="bg1"/>
                          </a:solidFill>
                          <a:effectLst/>
                          <a:latin typeface="+mj-ea"/>
                          <a:ea typeface="+mj-ea"/>
                        </a:rPr>
                        <a:t>3</a:t>
                      </a:r>
                      <a:r>
                        <a:rPr lang="zh-CN" altLang="en-US" sz="1800" kern="100" dirty="0">
                          <a:solidFill>
                            <a:schemeClr val="bg1"/>
                          </a:solidFill>
                          <a:effectLst/>
                          <a:latin typeface="+mj-ea"/>
                          <a:ea typeface="+mj-ea"/>
                        </a:rPr>
                        <a:t>将</a:t>
                      </a:r>
                      <a:r>
                        <a:rPr lang="en-US" altLang="zh-CN" sz="1800" kern="100" dirty="0">
                          <a:solidFill>
                            <a:schemeClr val="bg1"/>
                          </a:solidFill>
                          <a:effectLst/>
                          <a:latin typeface="+mj-ea"/>
                          <a:ea typeface="+mj-ea"/>
                        </a:rPr>
                        <a:t>UI</a:t>
                      </a:r>
                      <a:r>
                        <a:rPr lang="zh-CN" altLang="en-US" sz="1800" kern="100" dirty="0">
                          <a:solidFill>
                            <a:schemeClr val="bg1"/>
                          </a:solidFill>
                          <a:effectLst/>
                          <a:latin typeface="+mj-ea"/>
                          <a:ea typeface="+mj-ea"/>
                        </a:rPr>
                        <a:t>静态设计工作成果转换为前端操作场景的代码元素的能力；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使用新方法、新工具创建工作产品的能力。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5" name="矩形 4"/>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业务分析员、系统架构师、后端工程师、前端工程师、</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UI</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、测试工程师、文档工程师与质量管理员</a:t>
            </a:r>
          </a:p>
        </p:txBody>
      </p:sp>
    </p:spTree>
    <p:extLst>
      <p:ext uri="{BB962C8B-B14F-4D97-AF65-F5344CB8AC3E}">
        <p14:creationId xmlns:p14="http://schemas.microsoft.com/office/powerpoint/2010/main" val="658544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8424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3497756779"/>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参与</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编制工作，负责提供需要验证策略部分的说明规约内容；</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项目软件系统测试计划说明书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项目软件系统测试用例</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，并执行测试，报告测试状态；</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项目软件测试验收清单</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编制和执行交付测试。</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理解</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将</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系统软件需求规格说明书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业务功能执行的具体流程的转换到系统测试用例的能力；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为测试用例构建测试数据的能力；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使用新方法、新工具创建工作产品的能力。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5" name="矩形 4"/>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业务分析员、系统架构师、后端工程师、前端工程师</a:t>
            </a: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8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测试工程师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、文档工程师与质量管理员</a:t>
            </a:r>
          </a:p>
        </p:txBody>
      </p:sp>
    </p:spTree>
    <p:extLst>
      <p:ext uri="{BB962C8B-B14F-4D97-AF65-F5344CB8AC3E}">
        <p14:creationId xmlns:p14="http://schemas.microsoft.com/office/powerpoint/2010/main" val="1879306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5616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2041468053"/>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负责项目软件配置管理工作，定期向项目负责人报告配置管理执行状态；</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主导</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项目软件需求跟踪矩阵</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的维护更新工作；</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项目软件系统用户手册</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主导编制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项目软件系统部署安装手册</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理解和跟踪</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项目软件跟踪矩阵</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中状态数据的能力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理解项目软件生命周期过程中软件产品配置管理的能力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使用</a:t>
                      </a:r>
                      <a:r>
                        <a:rPr lang="en-US" altLang="zh-CN" sz="1800" kern="100" dirty="0">
                          <a:solidFill>
                            <a:schemeClr val="bg1"/>
                          </a:solidFill>
                          <a:effectLst/>
                          <a:latin typeface="+mj-ea"/>
                          <a:ea typeface="+mj-ea"/>
                        </a:rPr>
                        <a:t>MS Office </a:t>
                      </a:r>
                      <a:r>
                        <a:rPr lang="zh-CN" altLang="en-US" sz="1800" kern="100" dirty="0">
                          <a:solidFill>
                            <a:schemeClr val="bg1"/>
                          </a:solidFill>
                          <a:effectLst/>
                          <a:latin typeface="+mj-ea"/>
                          <a:ea typeface="+mj-ea"/>
                        </a:rPr>
                        <a:t>工具的能力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项目活动记录与分析的能力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5" name="矩形 4"/>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业务分析员、系统架构师、后端工程师、前端工程师、</a:t>
            </a:r>
            <a:r>
              <a:rPr lang="en-US" altLang="zh-CN" sz="1600" b="1" dirty="0">
                <a:solidFill>
                  <a:schemeClr val="tx1">
                    <a:lumMod val="8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、测试工程师、</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文档工程师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与质量管理员</a:t>
            </a:r>
          </a:p>
        </p:txBody>
      </p:sp>
    </p:spTree>
    <p:extLst>
      <p:ext uri="{BB962C8B-B14F-4D97-AF65-F5344CB8AC3E}">
        <p14:creationId xmlns:p14="http://schemas.microsoft.com/office/powerpoint/2010/main" val="37501467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1561"/>
            <a:ext cx="9561600" cy="480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a:buFontTx/>
              <a:buNone/>
            </a:pPr>
            <a:r>
              <a:rPr lang="zh-CN" altLang="en-US" kern="0"/>
              <a:t>一般软件工程师的角色和职责、技术能力简要说明</a:t>
            </a:r>
            <a:endParaRPr lang="zh-CN" altLang="en-US" kern="0" dirty="0"/>
          </a:p>
        </p:txBody>
      </p:sp>
      <p:graphicFrame>
        <p:nvGraphicFramePr>
          <p:cNvPr id="4" name="表格 3"/>
          <p:cNvGraphicFramePr>
            <a:graphicFrameLocks noGrp="1"/>
          </p:cNvGraphicFramePr>
          <p:nvPr>
            <p:extLst>
              <p:ext uri="{D42A27DB-BD31-4B8C-83A1-F6EECF244321}">
                <p14:modId xmlns:p14="http://schemas.microsoft.com/office/powerpoint/2010/main" val="778365933"/>
              </p:ext>
            </p:extLst>
          </p:nvPr>
        </p:nvGraphicFramePr>
        <p:xfrm>
          <a:off x="604800" y="1173601"/>
          <a:ext cx="10900800" cy="5407199"/>
        </p:xfrm>
        <a:graphic>
          <a:graphicData uri="http://schemas.openxmlformats.org/drawingml/2006/table">
            <a:tbl>
              <a:tblPr firstRow="1" firstCol="1" lastRow="1" lastCol="1" bandRow="1" bandCol="1"/>
              <a:tblGrid>
                <a:gridCol w="5346228">
                  <a:extLst>
                    <a:ext uri="{9D8B030D-6E8A-4147-A177-3AD203B41FA5}">
                      <a16:colId xmlns:a16="http://schemas.microsoft.com/office/drawing/2014/main" val="3590203624"/>
                    </a:ext>
                  </a:extLst>
                </a:gridCol>
                <a:gridCol w="5554572">
                  <a:extLst>
                    <a:ext uri="{9D8B030D-6E8A-4147-A177-3AD203B41FA5}">
                      <a16:colId xmlns:a16="http://schemas.microsoft.com/office/drawing/2014/main" val="3936282230"/>
                    </a:ext>
                  </a:extLst>
                </a:gridCol>
              </a:tblGrid>
              <a:tr h="647999">
                <a:tc>
                  <a:txBody>
                    <a:bodyPr/>
                    <a:lstStyle/>
                    <a:p>
                      <a:pPr marL="0" lvl="0" indent="0" algn="ctr">
                        <a:lnSpc>
                          <a:spcPct val="150000"/>
                        </a:lnSpc>
                        <a:spcAft>
                          <a:spcPts val="0"/>
                        </a:spcAft>
                        <a:buFont typeface="+mj-lt"/>
                        <a:buNone/>
                      </a:pPr>
                      <a:r>
                        <a:rPr lang="zh-CN" altLang="en-US" sz="1800" b="1" kern="100">
                          <a:solidFill>
                            <a:schemeClr val="tx1"/>
                          </a:solidFill>
                          <a:effectLst/>
                          <a:latin typeface="+mj-ea"/>
                          <a:ea typeface="+mj-ea"/>
                        </a:rPr>
                        <a:t>工作职责</a:t>
                      </a:r>
                      <a:endParaRPr lang="en-US" alt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lvl="0" indent="0" algn="ctr">
                        <a:lnSpc>
                          <a:spcPct val="150000"/>
                        </a:lnSpc>
                        <a:spcAft>
                          <a:spcPts val="0"/>
                        </a:spcAft>
                        <a:buFont typeface="+mj-lt"/>
                        <a:buNone/>
                      </a:pPr>
                      <a:r>
                        <a:rPr lang="zh-CN" altLang="en-US" sz="1800" b="1" kern="100" dirty="0">
                          <a:solidFill>
                            <a:schemeClr val="tx1"/>
                          </a:solidFill>
                          <a:effectLst/>
                          <a:latin typeface="+mj-ea"/>
                          <a:ea typeface="+mj-ea"/>
                        </a:rPr>
                        <a:t>技术能力</a:t>
                      </a:r>
                      <a:endParaRPr lang="zh-CN" sz="1800" b="1" kern="100" dirty="0">
                        <a:solidFill>
                          <a:schemeClr val="tx1"/>
                        </a:solidFill>
                        <a:effectLst/>
                        <a:latin typeface="+mj-ea"/>
                        <a:ea typeface="+mj-ea"/>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95409523"/>
                  </a:ext>
                </a:extLst>
              </a:tr>
              <a:tr h="4759200">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负责项目编制</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项目软件质量管理计划说明书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负责组织对所有里程碑工作产品和交付产品的内部评审工作；</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负责定期向部门经理提交项目质量状态报告 。</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编制和理解</a:t>
                      </a:r>
                      <a:r>
                        <a:rPr lang="en-US" altLang="zh-CN" sz="1800" kern="100" dirty="0">
                          <a:solidFill>
                            <a:schemeClr val="bg1"/>
                          </a:solidFill>
                          <a:effectLst/>
                          <a:latin typeface="+mj-ea"/>
                          <a:ea typeface="+mj-ea"/>
                        </a:rPr>
                        <a:t>《</a:t>
                      </a:r>
                      <a:r>
                        <a:rPr lang="zh-CN" altLang="en-US" sz="1800" b="1" kern="100" dirty="0">
                          <a:solidFill>
                            <a:srgbClr val="FF0000"/>
                          </a:solidFill>
                          <a:effectLst/>
                          <a:latin typeface="+mj-ea"/>
                          <a:ea typeface="+mj-ea"/>
                        </a:rPr>
                        <a:t>项目软件质量管理计划说明书</a:t>
                      </a:r>
                      <a:r>
                        <a:rPr lang="en-US" altLang="zh-CN" sz="1800" kern="100" dirty="0">
                          <a:solidFill>
                            <a:schemeClr val="bg1"/>
                          </a:solidFill>
                          <a:effectLst/>
                          <a:latin typeface="+mj-ea"/>
                          <a:ea typeface="+mj-ea"/>
                        </a:rPr>
                        <a:t>》</a:t>
                      </a:r>
                      <a:r>
                        <a:rPr lang="zh-CN" altLang="en-US" sz="1800" kern="100" dirty="0">
                          <a:solidFill>
                            <a:schemeClr val="bg1"/>
                          </a:solidFill>
                          <a:effectLst/>
                          <a:latin typeface="+mj-ea"/>
                          <a:ea typeface="+mj-ea"/>
                        </a:rPr>
                        <a:t>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执行代码检查的能力；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执行过程检查的能力；</a:t>
                      </a:r>
                    </a:p>
                    <a:p>
                      <a:pPr marL="342900" lvl="0" indent="-342900">
                        <a:lnSpc>
                          <a:spcPct val="150000"/>
                        </a:lnSpc>
                        <a:spcAft>
                          <a:spcPts val="0"/>
                        </a:spcAft>
                        <a:buFont typeface="+mj-lt"/>
                        <a:buAutoNum type="arabicParenR"/>
                      </a:pPr>
                      <a:r>
                        <a:rPr lang="zh-CN" altLang="en-US" sz="1800" kern="100" dirty="0">
                          <a:solidFill>
                            <a:schemeClr val="bg1"/>
                          </a:solidFill>
                          <a:effectLst/>
                          <a:latin typeface="+mj-ea"/>
                          <a:ea typeface="+mj-ea"/>
                        </a:rPr>
                        <a:t>编制定期质量检查的能力。</a:t>
                      </a:r>
                      <a:endParaRPr lang="zh-CN" sz="1800" kern="100" dirty="0">
                        <a:solidFill>
                          <a:schemeClr val="bg1"/>
                        </a:solidFill>
                        <a:effectLst/>
                        <a:latin typeface="+mj-ea"/>
                        <a:ea typeface="+mj-ea"/>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148544"/>
                  </a:ext>
                </a:extLst>
              </a:tr>
            </a:tbl>
          </a:graphicData>
        </a:graphic>
      </p:graphicFrame>
      <p:sp>
        <p:nvSpPr>
          <p:cNvPr id="5" name="矩形 4"/>
          <p:cNvSpPr/>
          <p:nvPr/>
        </p:nvSpPr>
        <p:spPr>
          <a:xfrm>
            <a:off x="532800" y="632556"/>
            <a:ext cx="11318400" cy="400110"/>
          </a:xfrm>
          <a:prstGeom prst="rect">
            <a:avLst/>
          </a:prstGeom>
        </p:spPr>
        <p:txBody>
          <a:bodyPr wrap="square">
            <a:spAutoFit/>
          </a:bodyPr>
          <a:lstStyle/>
          <a:p>
            <a:pPr>
              <a:buNone/>
            </a:pP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项目负责人、</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业务分析员、系统架构师、后端工程师、前端工程师、</a:t>
            </a:r>
            <a:r>
              <a:rPr lang="en-US" altLang="zh-CN" sz="1600" b="1" dirty="0">
                <a:solidFill>
                  <a:schemeClr val="tx1">
                    <a:lumMod val="85000"/>
                  </a:schemeClr>
                </a:solidFill>
                <a:latin typeface="微软雅黑" panose="020B0503020204020204" pitchFamily="34" charset="-122"/>
                <a:ea typeface="微软雅黑" panose="020B0503020204020204" pitchFamily="34" charset="-122"/>
              </a:rPr>
              <a:t>UI</a:t>
            </a: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、测试工程师、</a:t>
            </a:r>
            <a:r>
              <a:rPr lang="zh-CN" altLang="en-US" sz="1600" b="1" dirty="0">
                <a:solidFill>
                  <a:schemeClr val="tx1">
                    <a:lumMod val="85000"/>
                  </a:schemeClr>
                </a:solidFill>
                <a:latin typeface="微软雅黑" panose="020B0503020204020204" pitchFamily="34" charset="-122"/>
                <a:ea typeface="微软雅黑" panose="020B0503020204020204" pitchFamily="34" charset="-122"/>
              </a:rPr>
              <a:t>文档工程师</a:t>
            </a: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与</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质量管理员</a:t>
            </a:r>
          </a:p>
        </p:txBody>
      </p:sp>
    </p:spTree>
    <p:extLst>
      <p:ext uri="{BB962C8B-B14F-4D97-AF65-F5344CB8AC3E}">
        <p14:creationId xmlns:p14="http://schemas.microsoft.com/office/powerpoint/2010/main" val="2310901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关于餐厅的事情</a:t>
            </a:r>
          </a:p>
        </p:txBody>
      </p:sp>
      <p:pic>
        <p:nvPicPr>
          <p:cNvPr id="3" name="图片 2"/>
          <p:cNvPicPr>
            <a:picLocks noChangeAspect="1"/>
          </p:cNvPicPr>
          <p:nvPr/>
        </p:nvPicPr>
        <p:blipFill>
          <a:blip r:embed="rId2"/>
          <a:stretch>
            <a:fillRect/>
          </a:stretch>
        </p:blipFill>
        <p:spPr>
          <a:xfrm>
            <a:off x="169400" y="1067480"/>
            <a:ext cx="7749958" cy="5203258"/>
          </a:xfrm>
          <a:prstGeom prst="rect">
            <a:avLst/>
          </a:prstGeom>
        </p:spPr>
      </p:pic>
      <p:pic>
        <p:nvPicPr>
          <p:cNvPr id="4" name="图片 3"/>
          <p:cNvPicPr>
            <a:picLocks noChangeAspect="1"/>
          </p:cNvPicPr>
          <p:nvPr/>
        </p:nvPicPr>
        <p:blipFill>
          <a:blip r:embed="rId3"/>
          <a:stretch>
            <a:fillRect/>
          </a:stretch>
        </p:blipFill>
        <p:spPr>
          <a:xfrm>
            <a:off x="8065038" y="1067480"/>
            <a:ext cx="3879698" cy="216557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5038" y="3360964"/>
            <a:ext cx="3879698" cy="2909774"/>
          </a:xfrm>
          <a:prstGeom prst="rect">
            <a:avLst/>
          </a:prstGeom>
        </p:spPr>
      </p:pic>
    </p:spTree>
    <p:extLst>
      <p:ext uri="{BB962C8B-B14F-4D97-AF65-F5344CB8AC3E}">
        <p14:creationId xmlns:p14="http://schemas.microsoft.com/office/powerpoint/2010/main" val="25546627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课程内容中涉及到的应用技术</a:t>
            </a:r>
          </a:p>
        </p:txBody>
      </p:sp>
      <p:grpSp>
        <p:nvGrpSpPr>
          <p:cNvPr id="55" name="组合 54"/>
          <p:cNvGrpSpPr/>
          <p:nvPr/>
        </p:nvGrpSpPr>
        <p:grpSpPr>
          <a:xfrm>
            <a:off x="271604" y="1031909"/>
            <a:ext cx="11850821" cy="5572462"/>
            <a:chOff x="271604" y="1031909"/>
            <a:chExt cx="11850821" cy="5572462"/>
          </a:xfrm>
        </p:grpSpPr>
        <p:sp>
          <p:nvSpPr>
            <p:cNvPr id="3" name="Rectangle 74"/>
            <p:cNvSpPr>
              <a:spLocks noChangeAspect="1"/>
            </p:cNvSpPr>
            <p:nvPr/>
          </p:nvSpPr>
          <p:spPr>
            <a:xfrm>
              <a:off x="271605" y="1578963"/>
              <a:ext cx="2046148" cy="4362980"/>
            </a:xfrm>
            <a:prstGeom prst="rect">
              <a:avLst/>
            </a:prstGeom>
            <a:solidFill>
              <a:srgbClr val="2B6F7D"/>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微软雅黑"/>
                <a:ea typeface="微软雅黑"/>
                <a:cs typeface="+mn-cs"/>
              </a:endParaRPr>
            </a:p>
          </p:txBody>
        </p:sp>
        <p:sp>
          <p:nvSpPr>
            <p:cNvPr id="6" name="Rectangle 90"/>
            <p:cNvSpPr>
              <a:spLocks noChangeAspect="1"/>
            </p:cNvSpPr>
            <p:nvPr/>
          </p:nvSpPr>
          <p:spPr>
            <a:xfrm>
              <a:off x="9000923" y="1553860"/>
              <a:ext cx="1926610" cy="4374089"/>
            </a:xfrm>
            <a:prstGeom prst="rect">
              <a:avLst/>
            </a:prstGeom>
            <a:solidFill>
              <a:srgbClr val="1C9494"/>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9" name="Rectangle 127"/>
            <p:cNvSpPr>
              <a:spLocks noChangeAspect="1"/>
            </p:cNvSpPr>
            <p:nvPr/>
          </p:nvSpPr>
          <p:spPr>
            <a:xfrm>
              <a:off x="2455333" y="1571966"/>
              <a:ext cx="2089507" cy="4362980"/>
            </a:xfrm>
            <a:prstGeom prst="rect">
              <a:avLst/>
            </a:prstGeom>
            <a:solidFill>
              <a:srgbClr val="7CB554"/>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2" name="Rectangle 138"/>
            <p:cNvSpPr>
              <a:spLocks noChangeAspect="1"/>
            </p:cNvSpPr>
            <p:nvPr/>
          </p:nvSpPr>
          <p:spPr>
            <a:xfrm>
              <a:off x="6909572" y="1562914"/>
              <a:ext cx="1953771" cy="4365036"/>
            </a:xfrm>
            <a:prstGeom prst="rect">
              <a:avLst/>
            </a:prstGeom>
            <a:solidFill>
              <a:srgbClr val="FAC14D"/>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09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5" name="矩形 14"/>
            <p:cNvSpPr>
              <a:spLocks noChangeArrowheads="1"/>
            </p:cNvSpPr>
            <p:nvPr/>
          </p:nvSpPr>
          <p:spPr bwMode="auto">
            <a:xfrm>
              <a:off x="4682420" y="1571966"/>
              <a:ext cx="2089572" cy="4362980"/>
            </a:xfrm>
            <a:prstGeom prst="rect">
              <a:avLst/>
            </a:prstGeom>
            <a:solidFill>
              <a:srgbClr val="F956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096">
                <a:defRPr/>
              </a:pPr>
              <a:endParaRPr lang="zh-CN" altLang="en-US" sz="1600" b="1" kern="0" dirty="0">
                <a:solidFill>
                  <a:prstClr val="white"/>
                </a:solidFill>
                <a:latin typeface="微软雅黑"/>
                <a:ea typeface="微软雅黑"/>
                <a:sym typeface="方正兰亭细黑_GBK" charset="-122"/>
              </a:endParaRPr>
            </a:p>
          </p:txBody>
        </p:sp>
        <p:sp>
          <p:nvSpPr>
            <p:cNvPr id="18" name="Rectangle 7"/>
            <p:cNvSpPr/>
            <p:nvPr/>
          </p:nvSpPr>
          <p:spPr bwMode="auto">
            <a:xfrm>
              <a:off x="271604" y="2351438"/>
              <a:ext cx="10846051" cy="201640"/>
            </a:xfrm>
            <a:prstGeom prst="rect">
              <a:avLst/>
            </a:prstGeom>
            <a:solidFill>
              <a:schemeClr val="bg1">
                <a:lumMod val="60000"/>
                <a:lumOff val="40000"/>
              </a:schemeClr>
            </a:solidFill>
            <a:ln w="9525" cap="flat" cmpd="sng" algn="ctr">
              <a:noFill/>
              <a:prstDash val="solid"/>
              <a:headEnd type="none" w="med" len="med"/>
              <a:tailEnd type="none" w="med" len="med"/>
            </a:ln>
            <a:effectLst/>
          </p:spPr>
          <p:txBody>
            <a:bodyPr vert="horz" wrap="square" lIns="182880" tIns="91440" rIns="91436" bIns="182880" numCol="1" rtlCol="0" anchor="b"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87541"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pitchFamily="34" charset="-122"/>
                <a:ea typeface="微软雅黑" pitchFamily="34" charset="-122"/>
              </a:endParaRPr>
            </a:p>
          </p:txBody>
        </p:sp>
        <p:sp>
          <p:nvSpPr>
            <p:cNvPr id="24" name="Rectangle 7"/>
            <p:cNvSpPr/>
            <p:nvPr/>
          </p:nvSpPr>
          <p:spPr bwMode="auto">
            <a:xfrm>
              <a:off x="271605" y="5946055"/>
              <a:ext cx="10846050" cy="219355"/>
            </a:xfrm>
            <a:prstGeom prst="rect">
              <a:avLst/>
            </a:prstGeom>
            <a:solidFill>
              <a:srgbClr val="00B050"/>
            </a:solidFill>
            <a:ln w="9525" cap="flat" cmpd="sng" algn="ctr">
              <a:solidFill>
                <a:srgbClr val="00B050"/>
              </a:solidFill>
              <a:prstDash val="solid"/>
              <a:headEnd type="none" w="med" len="med"/>
              <a:tailEnd type="none" w="med" len="med"/>
            </a:ln>
            <a:effectLst/>
          </p:spPr>
          <p:txBody>
            <a:bodyPr vert="horz" wrap="square" lIns="182880" tIns="91440" rIns="91436" bIns="182880" numCol="1" rtlCol="0" anchor="b"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87541"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pitchFamily="34" charset="-122"/>
                <a:ea typeface="微软雅黑" pitchFamily="34" charset="-122"/>
              </a:endParaRPr>
            </a:p>
          </p:txBody>
        </p:sp>
        <p:sp>
          <p:nvSpPr>
            <p:cNvPr id="25" name="文本框 24"/>
            <p:cNvSpPr txBox="1"/>
            <p:nvPr/>
          </p:nvSpPr>
          <p:spPr>
            <a:xfrm>
              <a:off x="394432" y="1795384"/>
              <a:ext cx="1800493" cy="369332"/>
            </a:xfrm>
            <a:prstGeom prst="rect">
              <a:avLst/>
            </a:prstGeom>
            <a:noFill/>
          </p:spPr>
          <p:txBody>
            <a:bodyPr wrap="none" rtlCol="0">
              <a:spAutoFit/>
            </a:bodyPr>
            <a:lstStyle/>
            <a:p>
              <a:pPr>
                <a:buNone/>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分析与设计技术</a:t>
              </a:r>
            </a:p>
          </p:txBody>
        </p:sp>
        <p:sp>
          <p:nvSpPr>
            <p:cNvPr id="26" name="文本框 25"/>
            <p:cNvSpPr txBox="1"/>
            <p:nvPr/>
          </p:nvSpPr>
          <p:spPr>
            <a:xfrm>
              <a:off x="2506556" y="1795384"/>
              <a:ext cx="2031325" cy="369332"/>
            </a:xfrm>
            <a:prstGeom prst="rect">
              <a:avLst/>
            </a:prstGeom>
            <a:noFill/>
          </p:spPr>
          <p:txBody>
            <a:bodyPr wrap="none" rtlCol="0">
              <a:spAutoFit/>
            </a:bodyPr>
            <a:lstStyle/>
            <a:p>
              <a:pPr>
                <a:buNone/>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前端应用开发技术</a:t>
              </a:r>
            </a:p>
          </p:txBody>
        </p:sp>
        <p:sp>
          <p:nvSpPr>
            <p:cNvPr id="27" name="文本框 26"/>
            <p:cNvSpPr txBox="1"/>
            <p:nvPr/>
          </p:nvSpPr>
          <p:spPr>
            <a:xfrm>
              <a:off x="4711543" y="1798182"/>
              <a:ext cx="2031325" cy="369332"/>
            </a:xfrm>
            <a:prstGeom prst="rect">
              <a:avLst/>
            </a:prstGeom>
            <a:noFill/>
          </p:spPr>
          <p:txBody>
            <a:bodyPr wrap="none" rtlCol="0">
              <a:spAutoFit/>
            </a:bodyPr>
            <a:lstStyle/>
            <a:p>
              <a:pPr>
                <a:buNone/>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后端应用开发技术</a:t>
              </a:r>
            </a:p>
          </p:txBody>
        </p:sp>
        <p:sp>
          <p:nvSpPr>
            <p:cNvPr id="28" name="文本框 27"/>
            <p:cNvSpPr txBox="1"/>
            <p:nvPr/>
          </p:nvSpPr>
          <p:spPr>
            <a:xfrm>
              <a:off x="6877574" y="1795384"/>
              <a:ext cx="2031325" cy="369332"/>
            </a:xfrm>
            <a:prstGeom prst="rect">
              <a:avLst/>
            </a:prstGeom>
            <a:noFill/>
          </p:spPr>
          <p:txBody>
            <a:bodyPr wrap="none" rtlCol="0">
              <a:spAutoFit/>
            </a:bodyPr>
            <a:lstStyle/>
            <a:p>
              <a:pPr>
                <a:buNone/>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软件集成架构技术</a:t>
              </a:r>
            </a:p>
          </p:txBody>
        </p:sp>
        <p:sp>
          <p:nvSpPr>
            <p:cNvPr id="29" name="文本框 28"/>
            <p:cNvSpPr txBox="1"/>
            <p:nvPr/>
          </p:nvSpPr>
          <p:spPr>
            <a:xfrm>
              <a:off x="9063981" y="1795384"/>
              <a:ext cx="1569660" cy="369332"/>
            </a:xfrm>
            <a:prstGeom prst="rect">
              <a:avLst/>
            </a:prstGeom>
            <a:noFill/>
          </p:spPr>
          <p:txBody>
            <a:bodyPr wrap="none" rtlCol="0">
              <a:spAutoFit/>
            </a:bodyPr>
            <a:lstStyle/>
            <a:p>
              <a:pPr>
                <a:buNone/>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软件测试技术</a:t>
              </a:r>
            </a:p>
          </p:txBody>
        </p:sp>
        <p:sp>
          <p:nvSpPr>
            <p:cNvPr id="30" name="椭圆 29"/>
            <p:cNvSpPr/>
            <p:nvPr/>
          </p:nvSpPr>
          <p:spPr>
            <a:xfrm>
              <a:off x="271604" y="1048493"/>
              <a:ext cx="434566" cy="42226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rgbClr val="7030A0"/>
                  </a:solidFill>
                  <a:latin typeface="+mj-ea"/>
                  <a:ea typeface="+mj-ea"/>
                </a:rPr>
                <a:t>1</a:t>
              </a:r>
              <a:endParaRPr lang="zh-CN" altLang="en-US" sz="2000" b="1" dirty="0">
                <a:solidFill>
                  <a:srgbClr val="7030A0"/>
                </a:solidFill>
                <a:latin typeface="+mj-ea"/>
                <a:ea typeface="+mj-ea"/>
              </a:endParaRPr>
            </a:p>
          </p:txBody>
        </p:sp>
        <p:sp>
          <p:nvSpPr>
            <p:cNvPr id="31" name="椭圆 30"/>
            <p:cNvSpPr/>
            <p:nvPr/>
          </p:nvSpPr>
          <p:spPr>
            <a:xfrm>
              <a:off x="2433010" y="1048493"/>
              <a:ext cx="434566" cy="42226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rgbClr val="7030A0"/>
                  </a:solidFill>
                  <a:latin typeface="+mj-ea"/>
                  <a:ea typeface="+mj-ea"/>
                </a:rPr>
                <a:t>2</a:t>
              </a:r>
              <a:endParaRPr lang="zh-CN" altLang="en-US" sz="2000" b="1" dirty="0">
                <a:solidFill>
                  <a:srgbClr val="7030A0"/>
                </a:solidFill>
                <a:latin typeface="+mj-ea"/>
                <a:ea typeface="+mj-ea"/>
              </a:endParaRPr>
            </a:p>
          </p:txBody>
        </p:sp>
        <p:sp>
          <p:nvSpPr>
            <p:cNvPr id="32" name="椭圆 31"/>
            <p:cNvSpPr/>
            <p:nvPr/>
          </p:nvSpPr>
          <p:spPr>
            <a:xfrm>
              <a:off x="4688947" y="1048493"/>
              <a:ext cx="434566" cy="42226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rgbClr val="7030A0"/>
                  </a:solidFill>
                  <a:latin typeface="+mj-ea"/>
                  <a:ea typeface="+mj-ea"/>
                </a:rPr>
                <a:t>3</a:t>
              </a:r>
              <a:endParaRPr lang="zh-CN" altLang="en-US" sz="2000" b="1" dirty="0">
                <a:solidFill>
                  <a:srgbClr val="7030A0"/>
                </a:solidFill>
                <a:latin typeface="+mj-ea"/>
                <a:ea typeface="+mj-ea"/>
              </a:endParaRPr>
            </a:p>
          </p:txBody>
        </p:sp>
        <p:sp>
          <p:nvSpPr>
            <p:cNvPr id="33" name="椭圆 32"/>
            <p:cNvSpPr/>
            <p:nvPr/>
          </p:nvSpPr>
          <p:spPr>
            <a:xfrm>
              <a:off x="6914409" y="1047293"/>
              <a:ext cx="434566" cy="42226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rgbClr val="7030A0"/>
                  </a:solidFill>
                  <a:latin typeface="+mj-ea"/>
                  <a:ea typeface="+mj-ea"/>
                </a:rPr>
                <a:t>4</a:t>
              </a:r>
              <a:endParaRPr lang="zh-CN" altLang="en-US" sz="2000" b="1" dirty="0">
                <a:solidFill>
                  <a:srgbClr val="7030A0"/>
                </a:solidFill>
                <a:latin typeface="+mj-ea"/>
                <a:ea typeface="+mj-ea"/>
              </a:endParaRPr>
            </a:p>
          </p:txBody>
        </p:sp>
        <p:sp>
          <p:nvSpPr>
            <p:cNvPr id="34" name="椭圆 33"/>
            <p:cNvSpPr/>
            <p:nvPr/>
          </p:nvSpPr>
          <p:spPr>
            <a:xfrm>
              <a:off x="8953063" y="1031909"/>
              <a:ext cx="434566" cy="42226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rgbClr val="7030A0"/>
                  </a:solidFill>
                  <a:latin typeface="+mj-ea"/>
                  <a:ea typeface="+mj-ea"/>
                </a:rPr>
                <a:t>5</a:t>
              </a:r>
              <a:endParaRPr lang="zh-CN" altLang="en-US" sz="2000" b="1" dirty="0">
                <a:solidFill>
                  <a:srgbClr val="7030A0"/>
                </a:solidFill>
                <a:latin typeface="+mj-ea"/>
                <a:ea typeface="+mj-ea"/>
              </a:endParaRPr>
            </a:p>
          </p:txBody>
        </p:sp>
        <p:grpSp>
          <p:nvGrpSpPr>
            <p:cNvPr id="35" name="组合 34"/>
            <p:cNvGrpSpPr>
              <a:grpSpLocks noChangeAspect="1"/>
            </p:cNvGrpSpPr>
            <p:nvPr/>
          </p:nvGrpSpPr>
          <p:grpSpPr>
            <a:xfrm>
              <a:off x="11117655" y="5691569"/>
              <a:ext cx="516038" cy="482259"/>
              <a:chOff x="3881005" y="1852663"/>
              <a:chExt cx="457278" cy="427345"/>
            </a:xfrm>
            <a:solidFill>
              <a:srgbClr val="00B050"/>
            </a:solidFill>
          </p:grpSpPr>
          <p:sp>
            <p:nvSpPr>
              <p:cNvPr id="36" name="Rectangle 25"/>
              <p:cNvSpPr/>
              <p:nvPr/>
            </p:nvSpPr>
            <p:spPr bwMode="auto">
              <a:xfrm>
                <a:off x="3881005" y="1852663"/>
                <a:ext cx="457278" cy="427345"/>
              </a:xfrm>
              <a:prstGeom prst="rect">
                <a:avLst/>
              </a:prstGeom>
              <a:grpFill/>
              <a:ln w="9525" cap="flat" cmpd="sng" algn="ctr">
                <a:noFill/>
                <a:prstDash val="solid"/>
                <a:headEnd type="none" w="med" len="med"/>
                <a:tailEnd type="none" w="med" len="med"/>
              </a:ln>
              <a:effectLst/>
            </p:spPr>
            <p:txBody>
              <a:bodyPr vert="horz" wrap="square" lIns="182880" tIns="91440" rIns="91436" bIns="182880" numCol="1" rtlCol="0" anchor="b"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587541" fontAlgn="base">
                  <a:spcBef>
                    <a:spcPct val="0"/>
                  </a:spcBef>
                  <a:spcAft>
                    <a:spcPct val="0"/>
                  </a:spcAft>
                  <a:defRPr/>
                </a:pPr>
                <a:endParaRPr lang="en-US" altLang="zh-CN" sz="1400" b="1" kern="0" dirty="0">
                  <a:solidFill>
                    <a:srgbClr val="00B05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37" name="Picture 4" descr="C:\Users\Jonahs\Dropbox\Projects SCOTT\MEET Windows Azure\source\Background\tile-icon-cach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6993" y="1965658"/>
                <a:ext cx="205302" cy="205275"/>
              </a:xfrm>
              <a:prstGeom prst="rect">
                <a:avLst/>
              </a:prstGeom>
              <a:grpFill/>
              <a:extLst/>
            </p:spPr>
          </p:pic>
        </p:grpSp>
        <p:sp>
          <p:nvSpPr>
            <p:cNvPr id="38" name="文本框 37"/>
            <p:cNvSpPr txBox="1"/>
            <p:nvPr/>
          </p:nvSpPr>
          <p:spPr>
            <a:xfrm>
              <a:off x="11014429" y="6235039"/>
              <a:ext cx="1107996" cy="369332"/>
            </a:xfrm>
            <a:prstGeom prst="rect">
              <a:avLst/>
            </a:prstGeom>
            <a:noFill/>
          </p:spPr>
          <p:txBody>
            <a:bodyPr wrap="none" rtlCol="0">
              <a:spAutoFit/>
            </a:bodyPr>
            <a:lstStyle/>
            <a:p>
              <a:pPr>
                <a:buNone/>
              </a:pPr>
              <a:r>
                <a:rPr lang="zh-CN" altLang="en-US" b="1" dirty="0">
                  <a:solidFill>
                    <a:srgbClr val="00B050"/>
                  </a:solidFill>
                  <a:latin typeface="微软雅黑" panose="020B0503020204020204" pitchFamily="34" charset="-122"/>
                  <a:ea typeface="微软雅黑" panose="020B0503020204020204" pitchFamily="34" charset="-122"/>
                </a:rPr>
                <a:t>实训项目</a:t>
              </a:r>
            </a:p>
          </p:txBody>
        </p:sp>
        <p:grpSp>
          <p:nvGrpSpPr>
            <p:cNvPr id="39" name="组合 38"/>
            <p:cNvGrpSpPr>
              <a:grpSpLocks noChangeAspect="1"/>
            </p:cNvGrpSpPr>
            <p:nvPr/>
          </p:nvGrpSpPr>
          <p:grpSpPr>
            <a:xfrm>
              <a:off x="11116745" y="2070819"/>
              <a:ext cx="516038" cy="482259"/>
              <a:chOff x="3881005" y="1852663"/>
              <a:chExt cx="457278" cy="427345"/>
            </a:xfrm>
            <a:solidFill>
              <a:schemeClr val="bg1">
                <a:lumMod val="60000"/>
                <a:lumOff val="40000"/>
              </a:schemeClr>
            </a:solidFill>
          </p:grpSpPr>
          <p:sp>
            <p:nvSpPr>
              <p:cNvPr id="40" name="Rectangle 25"/>
              <p:cNvSpPr/>
              <p:nvPr/>
            </p:nvSpPr>
            <p:spPr bwMode="auto">
              <a:xfrm>
                <a:off x="3881005" y="1852663"/>
                <a:ext cx="457278" cy="427345"/>
              </a:xfrm>
              <a:prstGeom prst="rect">
                <a:avLst/>
              </a:prstGeom>
              <a:grpFill/>
              <a:ln w="9525" cap="flat" cmpd="sng" algn="ctr">
                <a:noFill/>
                <a:prstDash val="solid"/>
                <a:headEnd type="none" w="med" len="med"/>
                <a:tailEnd type="none" w="med" len="med"/>
              </a:ln>
              <a:effectLst/>
            </p:spPr>
            <p:txBody>
              <a:bodyPr vert="horz" wrap="square" lIns="182880" tIns="91440" rIns="91436" bIns="182880" numCol="1" rtlCol="0" anchor="b"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587541" fontAlgn="base">
                  <a:spcBef>
                    <a:spcPct val="0"/>
                  </a:spcBef>
                  <a:spcAft>
                    <a:spcPct val="0"/>
                  </a:spcAft>
                  <a:defRPr/>
                </a:pPr>
                <a:endParaRPr lang="en-US" altLang="zh-CN" sz="1400" b="1" kern="0" dirty="0">
                  <a:solidFill>
                    <a:srgbClr val="00B05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1" name="Picture 4" descr="C:\Users\Jonahs\Dropbox\Projects SCOTT\MEET Windows Azure\source\Background\tile-icon-cach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6993" y="1965658"/>
                <a:ext cx="205302" cy="205275"/>
              </a:xfrm>
              <a:prstGeom prst="rect">
                <a:avLst/>
              </a:prstGeom>
              <a:grpFill/>
              <a:extLst/>
            </p:spPr>
          </p:pic>
        </p:grpSp>
        <p:sp>
          <p:nvSpPr>
            <p:cNvPr id="42" name="文本框 41"/>
            <p:cNvSpPr txBox="1"/>
            <p:nvPr/>
          </p:nvSpPr>
          <p:spPr>
            <a:xfrm>
              <a:off x="11065113" y="2608197"/>
              <a:ext cx="877163" cy="369332"/>
            </a:xfrm>
            <a:prstGeom prst="rect">
              <a:avLst/>
            </a:prstGeom>
            <a:noFill/>
          </p:spPr>
          <p:txBody>
            <a:bodyPr wrap="none" rtlCol="0">
              <a:spAutoFit/>
            </a:bodyPr>
            <a:lstStyle/>
            <a:p>
              <a:pPr>
                <a:buNone/>
              </a:pPr>
              <a:r>
                <a:rPr lang="zh-CN" altLang="en-US" b="1" dirty="0">
                  <a:solidFill>
                    <a:schemeClr val="bg1">
                      <a:lumMod val="60000"/>
                      <a:lumOff val="40000"/>
                    </a:schemeClr>
                  </a:solidFill>
                  <a:latin typeface="微软雅黑" panose="020B0503020204020204" pitchFamily="34" charset="-122"/>
                  <a:ea typeface="微软雅黑" panose="020B0503020204020204" pitchFamily="34" charset="-122"/>
                </a:rPr>
                <a:t>方法论</a:t>
              </a:r>
            </a:p>
          </p:txBody>
        </p:sp>
        <p:pic>
          <p:nvPicPr>
            <p:cNvPr id="43" name="图片 42"/>
            <p:cNvPicPr>
              <a:picLocks noChangeAspect="1"/>
            </p:cNvPicPr>
            <p:nvPr/>
          </p:nvPicPr>
          <p:blipFill>
            <a:blip r:embed="rId3"/>
            <a:stretch>
              <a:fillRect/>
            </a:stretch>
          </p:blipFill>
          <p:spPr>
            <a:xfrm>
              <a:off x="419343" y="2707112"/>
              <a:ext cx="1750670" cy="1089891"/>
            </a:xfrm>
            <a:prstGeom prst="rect">
              <a:avLst/>
            </a:prstGeom>
          </p:spPr>
        </p:pic>
        <p:sp>
          <p:nvSpPr>
            <p:cNvPr id="44" name="文本框 43"/>
            <p:cNvSpPr txBox="1"/>
            <p:nvPr/>
          </p:nvSpPr>
          <p:spPr>
            <a:xfrm>
              <a:off x="271604" y="3905213"/>
              <a:ext cx="2041551" cy="220368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使用同一种方式描述现实世界；</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使用同一种编程语言表达世界；</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使用相同的工具编码、调试和测试；</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有足够的模式、框架、组件支持。</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zh-CN" altLang="en-US" sz="1400" dirty="0">
                <a:solidFill>
                  <a:schemeClr val="tx1">
                    <a:lumMod val="95000"/>
                  </a:schemeClr>
                </a:solidFill>
                <a:latin typeface="等线" panose="02010600030101010101" pitchFamily="2" charset="-122"/>
                <a:ea typeface="等线" panose="02010600030101010101" pitchFamily="2" charset="-122"/>
              </a:endParaRPr>
            </a:p>
          </p:txBody>
        </p:sp>
        <p:sp>
          <p:nvSpPr>
            <p:cNvPr id="47" name="文本框 46"/>
            <p:cNvSpPr txBox="1"/>
            <p:nvPr/>
          </p:nvSpPr>
          <p:spPr>
            <a:xfrm>
              <a:off x="2438249" y="3905213"/>
              <a:ext cx="2041551" cy="198823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页面样式表及其基础元素标签；</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内容导航与数据操作</a:t>
              </a:r>
              <a:r>
                <a:rPr lang="en-US" altLang="zh-CN" sz="1400" dirty="0">
                  <a:solidFill>
                    <a:schemeClr val="tx1">
                      <a:lumMod val="95000"/>
                    </a:schemeClr>
                  </a:solidFill>
                  <a:latin typeface="等线" panose="02010600030101010101" pitchFamily="2" charset="-122"/>
                  <a:ea typeface="等线" panose="02010600030101010101" pitchFamily="2" charset="-122"/>
                </a:rPr>
                <a:t>UI</a:t>
              </a:r>
              <a:r>
                <a:rPr lang="zh-CN" altLang="en-US" sz="1400" dirty="0">
                  <a:solidFill>
                    <a:schemeClr val="tx1">
                      <a:lumMod val="95000"/>
                    </a:schemeClr>
                  </a:solidFill>
                  <a:latin typeface="等线" panose="02010600030101010101" pitchFamily="2" charset="-122"/>
                  <a:ea typeface="等线" panose="02010600030101010101" pitchFamily="2" charset="-122"/>
                </a:rPr>
                <a:t>组件；</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与设备相关的</a:t>
              </a:r>
              <a:r>
                <a:rPr lang="en-US" altLang="zh-CN" sz="1400" dirty="0">
                  <a:solidFill>
                    <a:schemeClr val="tx1">
                      <a:lumMod val="95000"/>
                    </a:schemeClr>
                  </a:solidFill>
                  <a:latin typeface="等线" panose="02010600030101010101" pitchFamily="2" charset="-122"/>
                  <a:ea typeface="等线" panose="02010600030101010101" pitchFamily="2" charset="-122"/>
                </a:rPr>
                <a:t>API</a:t>
              </a:r>
              <a:r>
                <a:rPr lang="zh-CN" altLang="en-US" sz="1400" dirty="0">
                  <a:solidFill>
                    <a:schemeClr val="tx1">
                      <a:lumMod val="95000"/>
                    </a:schemeClr>
                  </a:solidFill>
                  <a:latin typeface="等线" panose="02010600030101010101" pitchFamily="2" charset="-122"/>
                  <a:ea typeface="等线" panose="02010600030101010101" pitchFamily="2" charset="-122"/>
                </a:rPr>
                <a:t>；</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基于</a:t>
              </a:r>
              <a:r>
                <a:rPr lang="en-US" altLang="zh-CN" sz="1400" dirty="0" err="1">
                  <a:solidFill>
                    <a:schemeClr val="tx1">
                      <a:lumMod val="95000"/>
                    </a:schemeClr>
                  </a:solidFill>
                  <a:latin typeface="等线" panose="02010600030101010101" pitchFamily="2" charset="-122"/>
                  <a:ea typeface="等线" panose="02010600030101010101" pitchFamily="2" charset="-122"/>
                </a:rPr>
                <a:t>Json</a:t>
              </a:r>
              <a:r>
                <a:rPr lang="zh-CN" altLang="en-US" sz="1400" dirty="0">
                  <a:solidFill>
                    <a:schemeClr val="tx1">
                      <a:lumMod val="95000"/>
                    </a:schemeClr>
                  </a:solidFill>
                  <a:latin typeface="等线" panose="02010600030101010101" pitchFamily="2" charset="-122"/>
                  <a:ea typeface="等线" panose="02010600030101010101" pitchFamily="2" charset="-122"/>
                </a:rPr>
                <a:t>的业务数据处理方法。</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zh-CN" altLang="en-US" sz="1400" dirty="0">
                <a:solidFill>
                  <a:schemeClr val="tx1">
                    <a:lumMod val="95000"/>
                  </a:schemeClr>
                </a:solidFill>
                <a:latin typeface="等线" panose="02010600030101010101" pitchFamily="2" charset="-122"/>
                <a:ea typeface="等线" panose="02010600030101010101" pitchFamily="2" charset="-122"/>
              </a:endParaRPr>
            </a:p>
          </p:txBody>
        </p:sp>
        <p:pic>
          <p:nvPicPr>
            <p:cNvPr id="48" name="图片 47"/>
            <p:cNvPicPr>
              <a:picLocks noChangeAspect="1"/>
            </p:cNvPicPr>
            <p:nvPr/>
          </p:nvPicPr>
          <p:blipFill>
            <a:blip r:embed="rId4"/>
            <a:stretch>
              <a:fillRect/>
            </a:stretch>
          </p:blipFill>
          <p:spPr>
            <a:xfrm>
              <a:off x="4846660" y="2731434"/>
              <a:ext cx="1768505" cy="1027251"/>
            </a:xfrm>
            <a:prstGeom prst="rect">
              <a:avLst/>
            </a:prstGeom>
          </p:spPr>
        </p:pic>
        <p:pic>
          <p:nvPicPr>
            <p:cNvPr id="49" name="图片 48"/>
            <p:cNvPicPr>
              <a:picLocks noChangeAspect="1"/>
            </p:cNvPicPr>
            <p:nvPr/>
          </p:nvPicPr>
          <p:blipFill rotWithShape="1">
            <a:blip r:embed="rId5"/>
            <a:srcRect l="8349"/>
            <a:stretch/>
          </p:blipFill>
          <p:spPr>
            <a:xfrm>
              <a:off x="9115718" y="2717134"/>
              <a:ext cx="1680404" cy="1033197"/>
            </a:xfrm>
            <a:prstGeom prst="rect">
              <a:avLst/>
            </a:prstGeom>
          </p:spPr>
        </p:pic>
        <p:pic>
          <p:nvPicPr>
            <p:cNvPr id="50" name="图片 49"/>
            <p:cNvPicPr>
              <a:picLocks noChangeAspect="1"/>
            </p:cNvPicPr>
            <p:nvPr/>
          </p:nvPicPr>
          <p:blipFill>
            <a:blip r:embed="rId6"/>
            <a:stretch>
              <a:fillRect/>
            </a:stretch>
          </p:blipFill>
          <p:spPr>
            <a:xfrm>
              <a:off x="7063622" y="2719539"/>
              <a:ext cx="1637318" cy="1030791"/>
            </a:xfrm>
            <a:prstGeom prst="rect">
              <a:avLst/>
            </a:prstGeom>
          </p:spPr>
        </p:pic>
        <p:sp>
          <p:nvSpPr>
            <p:cNvPr id="51" name="矩形 50"/>
            <p:cNvSpPr/>
            <p:nvPr/>
          </p:nvSpPr>
          <p:spPr>
            <a:xfrm>
              <a:off x="2578492" y="2739810"/>
              <a:ext cx="1887452" cy="104174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7"/>
            <a:stretch>
              <a:fillRect/>
            </a:stretch>
          </p:blipFill>
          <p:spPr>
            <a:xfrm>
              <a:off x="2708485" y="2811776"/>
              <a:ext cx="1447678" cy="433284"/>
            </a:xfrm>
            <a:prstGeom prst="rect">
              <a:avLst/>
            </a:prstGeom>
          </p:spPr>
        </p:pic>
        <p:pic>
          <p:nvPicPr>
            <p:cNvPr id="46" name="图片 45"/>
            <p:cNvPicPr>
              <a:picLocks noChangeAspect="1"/>
            </p:cNvPicPr>
            <p:nvPr/>
          </p:nvPicPr>
          <p:blipFill>
            <a:blip r:embed="rId8"/>
            <a:stretch>
              <a:fillRect/>
            </a:stretch>
          </p:blipFill>
          <p:spPr>
            <a:xfrm>
              <a:off x="2992877" y="3200444"/>
              <a:ext cx="1372351" cy="457450"/>
            </a:xfrm>
            <a:prstGeom prst="rect">
              <a:avLst/>
            </a:prstGeom>
          </p:spPr>
        </p:pic>
        <p:sp>
          <p:nvSpPr>
            <p:cNvPr id="52" name="文本框 51"/>
            <p:cNvSpPr txBox="1"/>
            <p:nvPr/>
          </p:nvSpPr>
          <p:spPr>
            <a:xfrm>
              <a:off x="4687017" y="3950518"/>
              <a:ext cx="2041551" cy="108337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服务数据的管理；</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服务数据接口；</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服务数据处理。</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zh-CN" altLang="en-US" sz="1400" dirty="0">
                <a:solidFill>
                  <a:schemeClr val="tx1">
                    <a:lumMod val="95000"/>
                  </a:schemeClr>
                </a:solidFill>
                <a:latin typeface="等线" panose="02010600030101010101" pitchFamily="2" charset="-122"/>
                <a:ea typeface="等线" panose="02010600030101010101" pitchFamily="2" charset="-122"/>
              </a:endParaRPr>
            </a:p>
          </p:txBody>
        </p:sp>
        <p:sp>
          <p:nvSpPr>
            <p:cNvPr id="53" name="文本框 52"/>
            <p:cNvSpPr txBox="1"/>
            <p:nvPr/>
          </p:nvSpPr>
          <p:spPr>
            <a:xfrm>
              <a:off x="6918690" y="3890731"/>
              <a:ext cx="2041551" cy="1772793"/>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err="1">
                  <a:solidFill>
                    <a:schemeClr val="tx1">
                      <a:lumMod val="95000"/>
                    </a:schemeClr>
                  </a:solidFill>
                  <a:latin typeface="等线" panose="02010600030101010101" pitchFamily="2" charset="-122"/>
                  <a:ea typeface="等线" panose="02010600030101010101" pitchFamily="2" charset="-122"/>
                </a:rPr>
                <a:t>RESTFul</a:t>
              </a:r>
              <a:r>
                <a:rPr lang="zh-CN" altLang="en-US" sz="1400" dirty="0">
                  <a:solidFill>
                    <a:schemeClr val="tx1">
                      <a:lumMod val="95000"/>
                    </a:schemeClr>
                  </a:solidFill>
                  <a:latin typeface="等线" panose="02010600030101010101" pitchFamily="2" charset="-122"/>
                  <a:ea typeface="等线" panose="02010600030101010101" pitchFamily="2" charset="-122"/>
                </a:rPr>
                <a:t>概念；</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sz="1400" dirty="0">
                  <a:solidFill>
                    <a:schemeClr val="tx1">
                      <a:lumMod val="95000"/>
                    </a:schemeClr>
                  </a:solidFill>
                  <a:latin typeface="等线" panose="02010600030101010101" pitchFamily="2" charset="-122"/>
                  <a:ea typeface="等线" panose="02010600030101010101" pitchFamily="2" charset="-122"/>
                </a:rPr>
                <a:t>jQuery</a:t>
              </a:r>
              <a:r>
                <a:rPr lang="zh-CN" altLang="en-US" sz="1400" dirty="0">
                  <a:solidFill>
                    <a:schemeClr val="tx1">
                      <a:lumMod val="95000"/>
                    </a:schemeClr>
                  </a:solidFill>
                  <a:latin typeface="等线" panose="02010600030101010101" pitchFamily="2" charset="-122"/>
                  <a:ea typeface="等线" panose="02010600030101010101" pitchFamily="2" charset="-122"/>
                </a:rPr>
                <a:t>与后端服务接口集成方法；</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前端</a:t>
              </a:r>
              <a:r>
                <a:rPr lang="en-US" altLang="zh-CN" sz="1400" dirty="0">
                  <a:solidFill>
                    <a:schemeClr val="tx1">
                      <a:lumMod val="95000"/>
                    </a:schemeClr>
                  </a:solidFill>
                  <a:latin typeface="等线" panose="02010600030101010101" pitchFamily="2" charset="-122"/>
                  <a:ea typeface="等线" panose="02010600030101010101" pitchFamily="2" charset="-122"/>
                </a:rPr>
                <a:t>API</a:t>
              </a:r>
              <a:r>
                <a:rPr lang="zh-CN" altLang="en-US" sz="1400" dirty="0">
                  <a:solidFill>
                    <a:schemeClr val="tx1">
                      <a:lumMod val="95000"/>
                    </a:schemeClr>
                  </a:solidFill>
                  <a:latin typeface="等线" panose="02010600030101010101" pitchFamily="2" charset="-122"/>
                  <a:ea typeface="等线" panose="02010600030101010101" pitchFamily="2" charset="-122"/>
                </a:rPr>
                <a:t>与后端服务集成方法；</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消息推送服务。</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zh-CN" altLang="en-US" sz="1400" dirty="0">
                <a:solidFill>
                  <a:schemeClr val="tx1">
                    <a:lumMod val="95000"/>
                  </a:schemeClr>
                </a:solidFill>
                <a:latin typeface="等线" panose="02010600030101010101" pitchFamily="2" charset="-122"/>
                <a:ea typeface="等线" panose="02010600030101010101" pitchFamily="2" charset="-122"/>
              </a:endParaRPr>
            </a:p>
          </p:txBody>
        </p:sp>
        <p:sp>
          <p:nvSpPr>
            <p:cNvPr id="54" name="文本框 53"/>
            <p:cNvSpPr txBox="1"/>
            <p:nvPr/>
          </p:nvSpPr>
          <p:spPr>
            <a:xfrm>
              <a:off x="9000923" y="3890731"/>
              <a:ext cx="2041551" cy="1341906"/>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测试计划；</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测试用例；</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调试方法；</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sz="1400" dirty="0">
                  <a:solidFill>
                    <a:schemeClr val="tx1">
                      <a:lumMod val="95000"/>
                    </a:schemeClr>
                  </a:solidFill>
                  <a:latin typeface="等线" panose="02010600030101010101" pitchFamily="2" charset="-122"/>
                  <a:ea typeface="等线" panose="02010600030101010101" pitchFamily="2" charset="-122"/>
                </a:rPr>
                <a:t>测试方法。</a:t>
              </a:r>
              <a:endParaRPr lang="en-US" altLang="zh-CN" sz="1400" dirty="0">
                <a:solidFill>
                  <a:schemeClr val="tx1">
                    <a:lumMod val="95000"/>
                  </a:schemeClr>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zh-CN" altLang="en-US" sz="1400" dirty="0">
                <a:solidFill>
                  <a:schemeClr val="tx1">
                    <a:lumMod val="9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6761347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学员环境就绪准备</a:t>
            </a:r>
          </a:p>
        </p:txBody>
      </p:sp>
      <p:sp>
        <p:nvSpPr>
          <p:cNvPr id="8" name="文本框 7"/>
          <p:cNvSpPr txBox="1"/>
          <p:nvPr/>
        </p:nvSpPr>
        <p:spPr>
          <a:xfrm>
            <a:off x="150829" y="725863"/>
            <a:ext cx="1731500" cy="2862322"/>
          </a:xfrm>
          <a:prstGeom prst="rect">
            <a:avLst/>
          </a:prstGeom>
          <a:noFill/>
        </p:spPr>
        <p:txBody>
          <a:bodyPr wrap="none" rtlCol="0">
            <a:spAutoFit/>
          </a:bodyPr>
          <a:lstStyle/>
          <a:p>
            <a:pPr>
              <a:lnSpc>
                <a:spcPct val="150000"/>
              </a:lnSpc>
            </a:pPr>
            <a:r>
              <a:rPr lang="zh-CN" altLang="en-US" dirty="0">
                <a:latin typeface="+mj-ea"/>
                <a:ea typeface="+mj-ea"/>
              </a:rPr>
              <a:t> 微软</a:t>
            </a:r>
            <a:r>
              <a:rPr lang="en-US" altLang="zh-CN" dirty="0">
                <a:latin typeface="+mj-ea"/>
                <a:ea typeface="+mj-ea"/>
              </a:rPr>
              <a:t>ID</a:t>
            </a:r>
          </a:p>
          <a:p>
            <a:pPr>
              <a:lnSpc>
                <a:spcPct val="150000"/>
              </a:lnSpc>
            </a:pPr>
            <a:r>
              <a:rPr lang="en-US" altLang="zh-CN" dirty="0">
                <a:latin typeface="+mj-ea"/>
                <a:ea typeface="+mj-ea"/>
              </a:rPr>
              <a:t> TFS</a:t>
            </a:r>
            <a:r>
              <a:rPr lang="zh-CN" altLang="en-US" dirty="0">
                <a:latin typeface="+mj-ea"/>
                <a:ea typeface="+mj-ea"/>
              </a:rPr>
              <a:t>账号</a:t>
            </a:r>
            <a:endParaRPr lang="en-US" altLang="zh-CN" dirty="0">
              <a:latin typeface="+mj-ea"/>
              <a:ea typeface="+mj-ea"/>
            </a:endParaRPr>
          </a:p>
          <a:p>
            <a:pPr>
              <a:lnSpc>
                <a:spcPct val="150000"/>
              </a:lnSpc>
            </a:pPr>
            <a:r>
              <a:rPr lang="en-US" altLang="zh-CN" dirty="0">
                <a:latin typeface="+mj-ea"/>
                <a:ea typeface="+mj-ea"/>
              </a:rPr>
              <a:t> Windows 10</a:t>
            </a:r>
          </a:p>
          <a:p>
            <a:pPr>
              <a:lnSpc>
                <a:spcPct val="150000"/>
              </a:lnSpc>
            </a:pPr>
            <a:r>
              <a:rPr lang="en-US" altLang="zh-CN" dirty="0">
                <a:latin typeface="+mj-ea"/>
                <a:ea typeface="+mj-ea"/>
              </a:rPr>
              <a:t> VS 2015+U1</a:t>
            </a:r>
          </a:p>
          <a:p>
            <a:pPr>
              <a:lnSpc>
                <a:spcPct val="150000"/>
              </a:lnSpc>
            </a:pPr>
            <a:r>
              <a:rPr lang="en-US" altLang="zh-CN" dirty="0">
                <a:latin typeface="+mj-ea"/>
                <a:ea typeface="+mj-ea"/>
              </a:rPr>
              <a:t> SQL Server</a:t>
            </a:r>
          </a:p>
          <a:p>
            <a:pPr>
              <a:lnSpc>
                <a:spcPct val="150000"/>
              </a:lnSpc>
            </a:pPr>
            <a:endParaRPr lang="zh-CN" altLang="en-US" dirty="0">
              <a:latin typeface="+mj-ea"/>
              <a:ea typeface="+mj-ea"/>
            </a:endParaRPr>
          </a:p>
        </p:txBody>
      </p:sp>
      <p:pic>
        <p:nvPicPr>
          <p:cNvPr id="5" name="图片 4"/>
          <p:cNvPicPr>
            <a:picLocks noChangeAspect="1"/>
          </p:cNvPicPr>
          <p:nvPr/>
        </p:nvPicPr>
        <p:blipFill>
          <a:blip r:embed="rId2"/>
          <a:stretch>
            <a:fillRect/>
          </a:stretch>
        </p:blipFill>
        <p:spPr>
          <a:xfrm>
            <a:off x="2190939" y="971994"/>
            <a:ext cx="9700823" cy="5244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85345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关于餐厅的事情</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61" y="773654"/>
            <a:ext cx="11209446" cy="584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3812776" y="3400992"/>
            <a:ext cx="5014815" cy="1585787"/>
            <a:chOff x="2470068" y="3693224"/>
            <a:chExt cx="4583875" cy="1272011"/>
          </a:xfrm>
        </p:grpSpPr>
        <p:sp>
          <p:nvSpPr>
            <p:cNvPr id="5" name="圆角矩形 4"/>
            <p:cNvSpPr/>
            <p:nvPr/>
          </p:nvSpPr>
          <p:spPr>
            <a:xfrm>
              <a:off x="2470068" y="3693224"/>
              <a:ext cx="4583875" cy="1272011"/>
            </a:xfrm>
            <a:prstGeom prst="roundRect">
              <a:avLst>
                <a:gd name="adj" fmla="val 84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rgbClr val="969696"/>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928" y="3784819"/>
              <a:ext cx="1071583" cy="112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201" y="3784819"/>
              <a:ext cx="1105636" cy="115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1238" y="3744579"/>
              <a:ext cx="1105636" cy="1161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93151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zh-CN" altLang="en-US" dirty="0"/>
              <a:t>餐厅的顾客与信息技术</a:t>
            </a:r>
          </a:p>
        </p:txBody>
      </p:sp>
      <p:graphicFrame>
        <p:nvGraphicFramePr>
          <p:cNvPr id="3" name="表格 2"/>
          <p:cNvGraphicFramePr>
            <a:graphicFrameLocks noGrp="1"/>
          </p:cNvGraphicFramePr>
          <p:nvPr>
            <p:extLst>
              <p:ext uri="{D42A27DB-BD31-4B8C-83A1-F6EECF244321}">
                <p14:modId xmlns:p14="http://schemas.microsoft.com/office/powerpoint/2010/main" val="3177410648"/>
              </p:ext>
            </p:extLst>
          </p:nvPr>
        </p:nvGraphicFramePr>
        <p:xfrm>
          <a:off x="803773" y="1622208"/>
          <a:ext cx="4835027" cy="4108033"/>
        </p:xfrm>
        <a:graphic>
          <a:graphicData uri="http://schemas.openxmlformats.org/drawingml/2006/table">
            <a:tbl>
              <a:tblPr firstRow="1" bandRow="1">
                <a:effectLst/>
                <a:tableStyleId>{5C22544A-7EE6-4342-B048-85BDC9FD1C3A}</a:tableStyleId>
              </a:tblPr>
              <a:tblGrid>
                <a:gridCol w="513399">
                  <a:extLst>
                    <a:ext uri="{9D8B030D-6E8A-4147-A177-3AD203B41FA5}">
                      <a16:colId xmlns:a16="http://schemas.microsoft.com/office/drawing/2014/main" val="20000"/>
                    </a:ext>
                  </a:extLst>
                </a:gridCol>
                <a:gridCol w="4321628">
                  <a:extLst>
                    <a:ext uri="{9D8B030D-6E8A-4147-A177-3AD203B41FA5}">
                      <a16:colId xmlns:a16="http://schemas.microsoft.com/office/drawing/2014/main" val="20001"/>
                    </a:ext>
                  </a:extLst>
                </a:gridCol>
              </a:tblGrid>
              <a:tr h="609363">
                <a:tc>
                  <a:txBody>
                    <a:bodyPr/>
                    <a:lstStyle/>
                    <a:p>
                      <a:pPr algn="r">
                        <a:lnSpc>
                          <a:spcPct val="150000"/>
                        </a:lnSpc>
                      </a:pPr>
                      <a:endParaRPr lang="zh-CN" altLang="en-US" sz="20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bg1">
                              <a:lumMod val="50000"/>
                            </a:schemeClr>
                          </a:solidFill>
                          <a:latin typeface="+mj-ea"/>
                          <a:ea typeface="+mj-ea"/>
                        </a:rPr>
                        <a:t>消费者的观点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609601">
                <a:tc>
                  <a:txBody>
                    <a:bodyPr/>
                    <a:lstStyle/>
                    <a:p>
                      <a:pPr algn="r">
                        <a:lnSpc>
                          <a:spcPct val="150000"/>
                        </a:lnSpc>
                      </a:pPr>
                      <a:r>
                        <a:rPr lang="en-US" altLang="zh-CN" sz="2000" b="0" dirty="0">
                          <a:solidFill>
                            <a:srgbClr val="7030A0"/>
                          </a:solidFill>
                          <a:latin typeface="+mj-ea"/>
                          <a:ea typeface="+mj-ea"/>
                        </a:rPr>
                        <a:t>1.</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rgbClr val="7030A0"/>
                          </a:solidFill>
                          <a:latin typeface="+mj-ea"/>
                          <a:ea typeface="+mj-ea"/>
                        </a:rPr>
                        <a:t>餐厅是吃饭的地方；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8714">
                <a:tc>
                  <a:txBody>
                    <a:bodyPr/>
                    <a:lstStyle/>
                    <a:p>
                      <a:pPr algn="r">
                        <a:lnSpc>
                          <a:spcPct val="150000"/>
                        </a:lnSpc>
                      </a:pPr>
                      <a:r>
                        <a:rPr lang="en-US" altLang="zh-CN" sz="2000" b="0" dirty="0">
                          <a:solidFill>
                            <a:srgbClr val="7030A0"/>
                          </a:solidFill>
                          <a:latin typeface="+mj-ea"/>
                          <a:ea typeface="+mj-ea"/>
                        </a:rPr>
                        <a:t>2.</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填肚子、新菜、便宜菜、特别的菜；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7829">
                <a:tc>
                  <a:txBody>
                    <a:bodyPr/>
                    <a:lstStyle/>
                    <a:p>
                      <a:pPr algn="r">
                        <a:lnSpc>
                          <a:spcPct val="150000"/>
                        </a:lnSpc>
                      </a:pPr>
                      <a:r>
                        <a:rPr lang="en-US" altLang="zh-CN" sz="2000" b="0" dirty="0">
                          <a:solidFill>
                            <a:srgbClr val="7030A0"/>
                          </a:solidFill>
                          <a:latin typeface="+mj-ea"/>
                          <a:ea typeface="+mj-ea"/>
                        </a:rPr>
                        <a:t>3.</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舒适、优雅还是江湖；</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3400">
                <a:tc>
                  <a:txBody>
                    <a:bodyPr/>
                    <a:lstStyle/>
                    <a:p>
                      <a:pPr algn="r">
                        <a:lnSpc>
                          <a:spcPct val="150000"/>
                        </a:lnSpc>
                      </a:pPr>
                      <a:r>
                        <a:rPr lang="en-US" altLang="zh-CN" sz="2000" b="0" dirty="0">
                          <a:solidFill>
                            <a:srgbClr val="7030A0"/>
                          </a:solidFill>
                          <a:latin typeface="+mj-ea"/>
                          <a:ea typeface="+mj-ea"/>
                        </a:rPr>
                        <a:t>4.</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下次还来；</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6943">
                <a:tc>
                  <a:txBody>
                    <a:bodyPr/>
                    <a:lstStyle/>
                    <a:p>
                      <a:pPr algn="r">
                        <a:lnSpc>
                          <a:spcPct val="150000"/>
                        </a:lnSpc>
                      </a:pPr>
                      <a:r>
                        <a:rPr lang="en-US" altLang="zh-CN" sz="2000" b="0" dirty="0">
                          <a:solidFill>
                            <a:srgbClr val="7030A0"/>
                          </a:solidFill>
                          <a:latin typeface="+mj-ea"/>
                          <a:ea typeface="+mj-ea"/>
                        </a:rPr>
                        <a:t>5.</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有好东西通知我；</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76943">
                <a:tc>
                  <a:txBody>
                    <a:bodyPr/>
                    <a:lstStyle/>
                    <a:p>
                      <a:pPr algn="r">
                        <a:lnSpc>
                          <a:spcPct val="150000"/>
                        </a:lnSpc>
                      </a:pPr>
                      <a:r>
                        <a:rPr lang="en-US" altLang="zh-CN" sz="2000" b="0" dirty="0">
                          <a:solidFill>
                            <a:srgbClr val="7030A0"/>
                          </a:solidFill>
                          <a:latin typeface="+mj-ea"/>
                          <a:ea typeface="+mj-ea"/>
                        </a:rPr>
                        <a:t>6.</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推荐给别人。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43119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00017784"/>
              </p:ext>
            </p:extLst>
          </p:nvPr>
        </p:nvGraphicFramePr>
        <p:xfrm>
          <a:off x="6279287" y="1606968"/>
          <a:ext cx="4835027" cy="4108033"/>
        </p:xfrm>
        <a:graphic>
          <a:graphicData uri="http://schemas.openxmlformats.org/drawingml/2006/table">
            <a:tbl>
              <a:tblPr firstRow="1" bandRow="1">
                <a:effectLst/>
                <a:tableStyleId>{5C22544A-7EE6-4342-B048-85BDC9FD1C3A}</a:tableStyleId>
              </a:tblPr>
              <a:tblGrid>
                <a:gridCol w="513399">
                  <a:extLst>
                    <a:ext uri="{9D8B030D-6E8A-4147-A177-3AD203B41FA5}">
                      <a16:colId xmlns:a16="http://schemas.microsoft.com/office/drawing/2014/main" val="20000"/>
                    </a:ext>
                  </a:extLst>
                </a:gridCol>
                <a:gridCol w="4321628">
                  <a:extLst>
                    <a:ext uri="{9D8B030D-6E8A-4147-A177-3AD203B41FA5}">
                      <a16:colId xmlns:a16="http://schemas.microsoft.com/office/drawing/2014/main" val="20001"/>
                    </a:ext>
                  </a:extLst>
                </a:gridCol>
              </a:tblGrid>
              <a:tr h="609363">
                <a:tc>
                  <a:txBody>
                    <a:bodyPr/>
                    <a:lstStyle/>
                    <a:p>
                      <a:pPr algn="r">
                        <a:lnSpc>
                          <a:spcPct val="150000"/>
                        </a:lnSpc>
                      </a:pPr>
                      <a:endParaRPr lang="zh-CN" altLang="en-US" sz="20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schemeClr val="bg1">
                              <a:lumMod val="50000"/>
                            </a:schemeClr>
                          </a:solidFill>
                          <a:latin typeface="+mj-ea"/>
                          <a:ea typeface="+mj-ea"/>
                        </a:rPr>
                        <a:t>IT</a:t>
                      </a:r>
                      <a:r>
                        <a:rPr lang="zh-CN" altLang="en-US" sz="2000" b="1" dirty="0">
                          <a:solidFill>
                            <a:schemeClr val="bg1">
                              <a:lumMod val="50000"/>
                            </a:schemeClr>
                          </a:solidFill>
                          <a:latin typeface="+mj-ea"/>
                          <a:ea typeface="+mj-ea"/>
                        </a:rPr>
                        <a:t>的观点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609601">
                <a:tc>
                  <a:txBody>
                    <a:bodyPr/>
                    <a:lstStyle/>
                    <a:p>
                      <a:pPr algn="r">
                        <a:lnSpc>
                          <a:spcPct val="150000"/>
                        </a:lnSpc>
                      </a:pPr>
                      <a:r>
                        <a:rPr lang="en-US" altLang="zh-CN" sz="2000" b="0" dirty="0">
                          <a:solidFill>
                            <a:srgbClr val="7030A0"/>
                          </a:solidFill>
                          <a:latin typeface="+mj-ea"/>
                          <a:ea typeface="+mj-ea"/>
                        </a:rPr>
                        <a:t>1.</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rgbClr val="7030A0"/>
                          </a:solidFill>
                          <a:latin typeface="+mj-ea"/>
                          <a:ea typeface="+mj-ea"/>
                        </a:rPr>
                        <a:t>你的软件系统是做什么的？</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1"/>
                  </a:ext>
                </a:extLst>
              </a:tr>
              <a:tr h="598714">
                <a:tc>
                  <a:txBody>
                    <a:bodyPr/>
                    <a:lstStyle/>
                    <a:p>
                      <a:pPr algn="r">
                        <a:lnSpc>
                          <a:spcPct val="150000"/>
                        </a:lnSpc>
                      </a:pPr>
                      <a:r>
                        <a:rPr lang="en-US" altLang="zh-CN" sz="2000" b="0" dirty="0">
                          <a:solidFill>
                            <a:srgbClr val="7030A0"/>
                          </a:solidFill>
                          <a:latin typeface="+mj-ea"/>
                          <a:ea typeface="+mj-ea"/>
                        </a:rPr>
                        <a:t>2.</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你知道使用者最关心的是什么？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2"/>
                  </a:ext>
                </a:extLst>
              </a:tr>
              <a:tr h="587829">
                <a:tc>
                  <a:txBody>
                    <a:bodyPr/>
                    <a:lstStyle/>
                    <a:p>
                      <a:pPr algn="r">
                        <a:lnSpc>
                          <a:spcPct val="150000"/>
                        </a:lnSpc>
                      </a:pPr>
                      <a:r>
                        <a:rPr lang="en-US" altLang="zh-CN" sz="2000" b="0" dirty="0">
                          <a:solidFill>
                            <a:srgbClr val="7030A0"/>
                          </a:solidFill>
                          <a:latin typeface="+mj-ea"/>
                          <a:ea typeface="+mj-ea"/>
                        </a:rPr>
                        <a:t>3.</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跟颜值有关吗？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3"/>
                  </a:ext>
                </a:extLst>
              </a:tr>
              <a:tr h="533400">
                <a:tc>
                  <a:txBody>
                    <a:bodyPr/>
                    <a:lstStyle/>
                    <a:p>
                      <a:pPr algn="r">
                        <a:lnSpc>
                          <a:spcPct val="150000"/>
                        </a:lnSpc>
                      </a:pPr>
                      <a:r>
                        <a:rPr lang="en-US" altLang="zh-CN" sz="2000" b="0" dirty="0">
                          <a:solidFill>
                            <a:srgbClr val="7030A0"/>
                          </a:solidFill>
                          <a:latin typeface="+mj-ea"/>
                          <a:ea typeface="+mj-ea"/>
                        </a:rPr>
                        <a:t>4.</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4"/>
                  </a:ext>
                </a:extLst>
              </a:tr>
              <a:tr h="576943">
                <a:tc>
                  <a:txBody>
                    <a:bodyPr/>
                    <a:lstStyle/>
                    <a:p>
                      <a:pPr algn="r">
                        <a:lnSpc>
                          <a:spcPct val="150000"/>
                        </a:lnSpc>
                      </a:pPr>
                      <a:r>
                        <a:rPr lang="en-US" altLang="zh-CN" sz="2000" b="0" dirty="0">
                          <a:solidFill>
                            <a:srgbClr val="7030A0"/>
                          </a:solidFill>
                          <a:latin typeface="+mj-ea"/>
                          <a:ea typeface="+mj-ea"/>
                        </a:rPr>
                        <a:t>5.</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b="0" kern="1200" dirty="0">
                          <a:solidFill>
                            <a:srgbClr val="7030A0"/>
                          </a:solidFill>
                          <a:latin typeface="+mj-ea"/>
                          <a:ea typeface="+mj-ea"/>
                          <a:cs typeface="+mn-cs"/>
                        </a:rPr>
                        <a:t>CRM</a:t>
                      </a:r>
                      <a:r>
                        <a:rPr lang="zh-CN" altLang="en-US" sz="2000" b="0" kern="1200" dirty="0">
                          <a:solidFill>
                            <a:srgbClr val="7030A0"/>
                          </a:solidFill>
                          <a:latin typeface="+mj-ea"/>
                          <a:ea typeface="+mj-ea"/>
                          <a:cs typeface="+mn-cs"/>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5"/>
                  </a:ext>
                </a:extLst>
              </a:tr>
              <a:tr h="576943">
                <a:tc>
                  <a:txBody>
                    <a:bodyPr/>
                    <a:lstStyle/>
                    <a:p>
                      <a:pPr algn="r">
                        <a:lnSpc>
                          <a:spcPct val="150000"/>
                        </a:lnSpc>
                      </a:pPr>
                      <a:r>
                        <a:rPr lang="en-US" altLang="zh-CN" sz="2000" b="0" dirty="0">
                          <a:solidFill>
                            <a:srgbClr val="7030A0"/>
                          </a:solidFill>
                          <a:latin typeface="+mj-ea"/>
                          <a:ea typeface="+mj-ea"/>
                        </a:rPr>
                        <a:t>6.</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排名？</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92583002"/>
                  </a:ext>
                </a:extLst>
              </a:tr>
            </a:tbl>
          </a:graphicData>
        </a:graphic>
      </p:graphicFrame>
    </p:spTree>
    <p:extLst>
      <p:ext uri="{BB962C8B-B14F-4D97-AF65-F5344CB8AC3E}">
        <p14:creationId xmlns:p14="http://schemas.microsoft.com/office/powerpoint/2010/main" val="6712347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餐厅服务员和信息技术</a:t>
            </a:r>
          </a:p>
        </p:txBody>
      </p:sp>
      <p:graphicFrame>
        <p:nvGraphicFramePr>
          <p:cNvPr id="3" name="表格 2"/>
          <p:cNvGraphicFramePr>
            <a:graphicFrameLocks noGrp="1"/>
          </p:cNvGraphicFramePr>
          <p:nvPr>
            <p:extLst>
              <p:ext uri="{D42A27DB-BD31-4B8C-83A1-F6EECF244321}">
                <p14:modId xmlns:p14="http://schemas.microsoft.com/office/powerpoint/2010/main" val="213406055"/>
              </p:ext>
            </p:extLst>
          </p:nvPr>
        </p:nvGraphicFramePr>
        <p:xfrm>
          <a:off x="803773" y="1622208"/>
          <a:ext cx="4835027" cy="3531090"/>
        </p:xfrm>
        <a:graphic>
          <a:graphicData uri="http://schemas.openxmlformats.org/drawingml/2006/table">
            <a:tbl>
              <a:tblPr firstRow="1" bandRow="1">
                <a:effectLst/>
                <a:tableStyleId>{5C22544A-7EE6-4342-B048-85BDC9FD1C3A}</a:tableStyleId>
              </a:tblPr>
              <a:tblGrid>
                <a:gridCol w="513399">
                  <a:extLst>
                    <a:ext uri="{9D8B030D-6E8A-4147-A177-3AD203B41FA5}">
                      <a16:colId xmlns:a16="http://schemas.microsoft.com/office/drawing/2014/main" val="20000"/>
                    </a:ext>
                  </a:extLst>
                </a:gridCol>
                <a:gridCol w="4321628">
                  <a:extLst>
                    <a:ext uri="{9D8B030D-6E8A-4147-A177-3AD203B41FA5}">
                      <a16:colId xmlns:a16="http://schemas.microsoft.com/office/drawing/2014/main" val="20001"/>
                    </a:ext>
                  </a:extLst>
                </a:gridCol>
              </a:tblGrid>
              <a:tr h="609363">
                <a:tc>
                  <a:txBody>
                    <a:bodyPr/>
                    <a:lstStyle/>
                    <a:p>
                      <a:pPr algn="r">
                        <a:lnSpc>
                          <a:spcPct val="150000"/>
                        </a:lnSpc>
                      </a:pPr>
                      <a:endParaRPr lang="zh-CN" altLang="en-US" sz="20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bg1">
                              <a:lumMod val="50000"/>
                            </a:schemeClr>
                          </a:solidFill>
                          <a:latin typeface="+mj-ea"/>
                          <a:ea typeface="+mj-ea"/>
                        </a:rPr>
                        <a:t>服务员的观点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609601">
                <a:tc>
                  <a:txBody>
                    <a:bodyPr/>
                    <a:lstStyle/>
                    <a:p>
                      <a:pPr algn="r">
                        <a:lnSpc>
                          <a:spcPct val="150000"/>
                        </a:lnSpc>
                      </a:pPr>
                      <a:r>
                        <a:rPr lang="en-US" altLang="zh-CN" sz="2000" b="0" dirty="0">
                          <a:solidFill>
                            <a:srgbClr val="7030A0"/>
                          </a:solidFill>
                          <a:latin typeface="+mj-ea"/>
                          <a:ea typeface="+mj-ea"/>
                        </a:rPr>
                        <a:t>1.</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rgbClr val="7030A0"/>
                          </a:solidFill>
                          <a:latin typeface="+mj-ea"/>
                          <a:ea typeface="+mj-ea"/>
                        </a:rPr>
                        <a:t>餐厅是工作的地方；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8714">
                <a:tc>
                  <a:txBody>
                    <a:bodyPr/>
                    <a:lstStyle/>
                    <a:p>
                      <a:pPr algn="r">
                        <a:lnSpc>
                          <a:spcPct val="150000"/>
                        </a:lnSpc>
                      </a:pPr>
                      <a:r>
                        <a:rPr lang="en-US" altLang="zh-CN" sz="2000" b="0" dirty="0">
                          <a:solidFill>
                            <a:srgbClr val="7030A0"/>
                          </a:solidFill>
                          <a:latin typeface="+mj-ea"/>
                          <a:ea typeface="+mj-ea"/>
                        </a:rPr>
                        <a:t>2.</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熟悉餐厅的每道菜谱；</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7829">
                <a:tc>
                  <a:txBody>
                    <a:bodyPr/>
                    <a:lstStyle/>
                    <a:p>
                      <a:pPr algn="r">
                        <a:lnSpc>
                          <a:spcPct val="150000"/>
                        </a:lnSpc>
                      </a:pPr>
                      <a:r>
                        <a:rPr lang="en-US" altLang="zh-CN" sz="2000" b="0" dirty="0">
                          <a:solidFill>
                            <a:srgbClr val="7030A0"/>
                          </a:solidFill>
                          <a:latin typeface="+mj-ea"/>
                          <a:ea typeface="+mj-ea"/>
                        </a:rPr>
                        <a:t>3.</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帮助消费者合理点菜；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3400">
                <a:tc>
                  <a:txBody>
                    <a:bodyPr/>
                    <a:lstStyle/>
                    <a:p>
                      <a:pPr algn="r">
                        <a:lnSpc>
                          <a:spcPct val="150000"/>
                        </a:lnSpc>
                      </a:pPr>
                      <a:r>
                        <a:rPr lang="en-US" altLang="zh-CN" sz="2000" b="0" dirty="0">
                          <a:solidFill>
                            <a:srgbClr val="7030A0"/>
                          </a:solidFill>
                          <a:latin typeface="+mj-ea"/>
                          <a:ea typeface="+mj-ea"/>
                        </a:rPr>
                        <a:t>4.</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推销餐厅的好菜；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6943">
                <a:tc>
                  <a:txBody>
                    <a:bodyPr/>
                    <a:lstStyle/>
                    <a:p>
                      <a:pPr algn="r">
                        <a:lnSpc>
                          <a:spcPct val="150000"/>
                        </a:lnSpc>
                      </a:pPr>
                      <a:r>
                        <a:rPr lang="en-US" altLang="zh-CN" sz="2000" b="0" dirty="0">
                          <a:solidFill>
                            <a:srgbClr val="7030A0"/>
                          </a:solidFill>
                          <a:latin typeface="+mj-ea"/>
                          <a:ea typeface="+mj-ea"/>
                        </a:rPr>
                        <a:t>5.</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买单。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35343035"/>
              </p:ext>
            </p:extLst>
          </p:nvPr>
        </p:nvGraphicFramePr>
        <p:xfrm>
          <a:off x="6279287" y="1606968"/>
          <a:ext cx="4835027" cy="3531090"/>
        </p:xfrm>
        <a:graphic>
          <a:graphicData uri="http://schemas.openxmlformats.org/drawingml/2006/table">
            <a:tbl>
              <a:tblPr firstRow="1" bandRow="1">
                <a:effectLst/>
                <a:tableStyleId>{5C22544A-7EE6-4342-B048-85BDC9FD1C3A}</a:tableStyleId>
              </a:tblPr>
              <a:tblGrid>
                <a:gridCol w="513399">
                  <a:extLst>
                    <a:ext uri="{9D8B030D-6E8A-4147-A177-3AD203B41FA5}">
                      <a16:colId xmlns:a16="http://schemas.microsoft.com/office/drawing/2014/main" val="20000"/>
                    </a:ext>
                  </a:extLst>
                </a:gridCol>
                <a:gridCol w="4321628">
                  <a:extLst>
                    <a:ext uri="{9D8B030D-6E8A-4147-A177-3AD203B41FA5}">
                      <a16:colId xmlns:a16="http://schemas.microsoft.com/office/drawing/2014/main" val="20001"/>
                    </a:ext>
                  </a:extLst>
                </a:gridCol>
              </a:tblGrid>
              <a:tr h="609363">
                <a:tc>
                  <a:txBody>
                    <a:bodyPr/>
                    <a:lstStyle/>
                    <a:p>
                      <a:pPr algn="r">
                        <a:lnSpc>
                          <a:spcPct val="150000"/>
                        </a:lnSpc>
                      </a:pPr>
                      <a:endParaRPr lang="zh-CN" altLang="en-US" sz="20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schemeClr val="bg1">
                              <a:lumMod val="50000"/>
                            </a:schemeClr>
                          </a:solidFill>
                          <a:latin typeface="+mj-ea"/>
                          <a:ea typeface="+mj-ea"/>
                        </a:rPr>
                        <a:t>IT</a:t>
                      </a:r>
                      <a:r>
                        <a:rPr lang="zh-CN" altLang="en-US" sz="2000" b="1" dirty="0">
                          <a:solidFill>
                            <a:schemeClr val="bg1">
                              <a:lumMod val="50000"/>
                            </a:schemeClr>
                          </a:solidFill>
                          <a:latin typeface="+mj-ea"/>
                          <a:ea typeface="+mj-ea"/>
                        </a:rPr>
                        <a:t>的观点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609601">
                <a:tc>
                  <a:txBody>
                    <a:bodyPr/>
                    <a:lstStyle/>
                    <a:p>
                      <a:pPr algn="r">
                        <a:lnSpc>
                          <a:spcPct val="150000"/>
                        </a:lnSpc>
                      </a:pPr>
                      <a:r>
                        <a:rPr lang="en-US" altLang="zh-CN" sz="2000" b="0" dirty="0">
                          <a:solidFill>
                            <a:srgbClr val="7030A0"/>
                          </a:solidFill>
                          <a:latin typeface="+mj-ea"/>
                          <a:ea typeface="+mj-ea"/>
                        </a:rPr>
                        <a:t>1.</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rgbClr val="7030A0"/>
                          </a:solidFill>
                          <a:latin typeface="+mj-ea"/>
                          <a:ea typeface="+mj-ea"/>
                        </a:rPr>
                        <a:t>服务员是餐厅与消费者之间的接口？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1"/>
                  </a:ext>
                </a:extLst>
              </a:tr>
              <a:tr h="598714">
                <a:tc>
                  <a:txBody>
                    <a:bodyPr/>
                    <a:lstStyle/>
                    <a:p>
                      <a:pPr algn="r">
                        <a:lnSpc>
                          <a:spcPct val="150000"/>
                        </a:lnSpc>
                      </a:pPr>
                      <a:r>
                        <a:rPr lang="en-US" altLang="zh-CN" sz="2000" b="0" dirty="0">
                          <a:solidFill>
                            <a:srgbClr val="7030A0"/>
                          </a:solidFill>
                          <a:latin typeface="+mj-ea"/>
                          <a:ea typeface="+mj-ea"/>
                        </a:rPr>
                        <a:t>2.</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通过接口为消费者提供菜谱信息？</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2"/>
                  </a:ext>
                </a:extLst>
              </a:tr>
              <a:tr h="587829">
                <a:tc>
                  <a:txBody>
                    <a:bodyPr/>
                    <a:lstStyle/>
                    <a:p>
                      <a:pPr algn="r">
                        <a:lnSpc>
                          <a:spcPct val="150000"/>
                        </a:lnSpc>
                      </a:pPr>
                      <a:r>
                        <a:rPr lang="en-US" altLang="zh-CN" sz="2000" b="0" dirty="0">
                          <a:solidFill>
                            <a:srgbClr val="7030A0"/>
                          </a:solidFill>
                          <a:latin typeface="+mj-ea"/>
                          <a:ea typeface="+mj-ea"/>
                        </a:rPr>
                        <a:t>3.</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通过接口记录消费者需求？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3"/>
                  </a:ext>
                </a:extLst>
              </a:tr>
              <a:tr h="533400">
                <a:tc>
                  <a:txBody>
                    <a:bodyPr/>
                    <a:lstStyle/>
                    <a:p>
                      <a:pPr algn="r">
                        <a:lnSpc>
                          <a:spcPct val="150000"/>
                        </a:lnSpc>
                      </a:pPr>
                      <a:r>
                        <a:rPr lang="en-US" altLang="zh-CN" sz="2000" b="0" dirty="0">
                          <a:solidFill>
                            <a:srgbClr val="7030A0"/>
                          </a:solidFill>
                          <a:latin typeface="+mj-ea"/>
                          <a:ea typeface="+mj-ea"/>
                        </a:rPr>
                        <a:t>4.</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4"/>
                  </a:ext>
                </a:extLst>
              </a:tr>
              <a:tr h="576943">
                <a:tc>
                  <a:txBody>
                    <a:bodyPr/>
                    <a:lstStyle/>
                    <a:p>
                      <a:pPr algn="r">
                        <a:lnSpc>
                          <a:spcPct val="150000"/>
                        </a:lnSpc>
                      </a:pPr>
                      <a:r>
                        <a:rPr lang="en-US" altLang="zh-CN" sz="2000" b="0" dirty="0">
                          <a:solidFill>
                            <a:srgbClr val="7030A0"/>
                          </a:solidFill>
                          <a:latin typeface="+mj-ea"/>
                          <a:ea typeface="+mj-ea"/>
                        </a:rPr>
                        <a:t>5.</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通过接口结算？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145511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餐厅厨师和信息技术</a:t>
            </a:r>
          </a:p>
        </p:txBody>
      </p:sp>
      <p:graphicFrame>
        <p:nvGraphicFramePr>
          <p:cNvPr id="3" name="表格 2"/>
          <p:cNvGraphicFramePr>
            <a:graphicFrameLocks noGrp="1"/>
          </p:cNvGraphicFramePr>
          <p:nvPr>
            <p:extLst>
              <p:ext uri="{D42A27DB-BD31-4B8C-83A1-F6EECF244321}">
                <p14:modId xmlns:p14="http://schemas.microsoft.com/office/powerpoint/2010/main" val="2670246278"/>
              </p:ext>
            </p:extLst>
          </p:nvPr>
        </p:nvGraphicFramePr>
        <p:xfrm>
          <a:off x="803773" y="1622208"/>
          <a:ext cx="4835027" cy="3487547"/>
        </p:xfrm>
        <a:graphic>
          <a:graphicData uri="http://schemas.openxmlformats.org/drawingml/2006/table">
            <a:tbl>
              <a:tblPr firstRow="1" bandRow="1">
                <a:effectLst/>
                <a:tableStyleId>{5C22544A-7EE6-4342-B048-85BDC9FD1C3A}</a:tableStyleId>
              </a:tblPr>
              <a:tblGrid>
                <a:gridCol w="513399">
                  <a:extLst>
                    <a:ext uri="{9D8B030D-6E8A-4147-A177-3AD203B41FA5}">
                      <a16:colId xmlns:a16="http://schemas.microsoft.com/office/drawing/2014/main" val="20000"/>
                    </a:ext>
                  </a:extLst>
                </a:gridCol>
                <a:gridCol w="4321628">
                  <a:extLst>
                    <a:ext uri="{9D8B030D-6E8A-4147-A177-3AD203B41FA5}">
                      <a16:colId xmlns:a16="http://schemas.microsoft.com/office/drawing/2014/main" val="20001"/>
                    </a:ext>
                  </a:extLst>
                </a:gridCol>
              </a:tblGrid>
              <a:tr h="609363">
                <a:tc>
                  <a:txBody>
                    <a:bodyPr/>
                    <a:lstStyle/>
                    <a:p>
                      <a:pPr algn="r">
                        <a:lnSpc>
                          <a:spcPct val="150000"/>
                        </a:lnSpc>
                      </a:pPr>
                      <a:endParaRPr lang="zh-CN" altLang="en-US" sz="20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bg1">
                              <a:lumMod val="50000"/>
                            </a:schemeClr>
                          </a:solidFill>
                          <a:latin typeface="+mj-ea"/>
                          <a:ea typeface="+mj-ea"/>
                        </a:rPr>
                        <a:t>厨师的观点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609601">
                <a:tc>
                  <a:txBody>
                    <a:bodyPr/>
                    <a:lstStyle/>
                    <a:p>
                      <a:pPr algn="r">
                        <a:lnSpc>
                          <a:spcPct val="150000"/>
                        </a:lnSpc>
                      </a:pPr>
                      <a:r>
                        <a:rPr lang="en-US" altLang="zh-CN" sz="2000" b="0" dirty="0">
                          <a:solidFill>
                            <a:srgbClr val="7030A0"/>
                          </a:solidFill>
                          <a:latin typeface="+mj-ea"/>
                          <a:ea typeface="+mj-ea"/>
                        </a:rPr>
                        <a:t>1.</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rgbClr val="7030A0"/>
                          </a:solidFill>
                          <a:latin typeface="+mj-ea"/>
                          <a:ea typeface="+mj-ea"/>
                        </a:rPr>
                        <a:t>餐厅是工作的地方；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8714">
                <a:tc>
                  <a:txBody>
                    <a:bodyPr/>
                    <a:lstStyle/>
                    <a:p>
                      <a:pPr algn="r">
                        <a:lnSpc>
                          <a:spcPct val="150000"/>
                        </a:lnSpc>
                      </a:pPr>
                      <a:r>
                        <a:rPr lang="en-US" altLang="zh-CN" sz="2000" b="0" dirty="0">
                          <a:solidFill>
                            <a:srgbClr val="7030A0"/>
                          </a:solidFill>
                          <a:latin typeface="+mj-ea"/>
                          <a:ea typeface="+mj-ea"/>
                        </a:rPr>
                        <a:t>2.</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熟悉餐厅的每道菜谱；</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7829">
                <a:tc>
                  <a:txBody>
                    <a:bodyPr/>
                    <a:lstStyle/>
                    <a:p>
                      <a:pPr algn="r">
                        <a:lnSpc>
                          <a:spcPct val="150000"/>
                        </a:lnSpc>
                      </a:pPr>
                      <a:r>
                        <a:rPr lang="en-US" altLang="zh-CN" sz="2000" b="0" dirty="0">
                          <a:solidFill>
                            <a:srgbClr val="7030A0"/>
                          </a:solidFill>
                          <a:latin typeface="+mj-ea"/>
                          <a:ea typeface="+mj-ea"/>
                        </a:rPr>
                        <a:t>3.</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熟悉每道菜谱的食材；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3400">
                <a:tc>
                  <a:txBody>
                    <a:bodyPr/>
                    <a:lstStyle/>
                    <a:p>
                      <a:pPr algn="r">
                        <a:lnSpc>
                          <a:spcPct val="150000"/>
                        </a:lnSpc>
                      </a:pPr>
                      <a:r>
                        <a:rPr lang="en-US" altLang="zh-CN" sz="2000" b="0" dirty="0">
                          <a:solidFill>
                            <a:srgbClr val="7030A0"/>
                          </a:solidFill>
                          <a:latin typeface="+mj-ea"/>
                          <a:ea typeface="+mj-ea"/>
                        </a:rPr>
                        <a:t>4.</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熟悉每到菜谱的加工方法；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33400">
                <a:tc>
                  <a:txBody>
                    <a:bodyPr/>
                    <a:lstStyle/>
                    <a:p>
                      <a:pPr algn="r">
                        <a:lnSpc>
                          <a:spcPct val="150000"/>
                        </a:lnSpc>
                      </a:pPr>
                      <a:r>
                        <a:rPr lang="en-US" altLang="zh-CN" sz="2000" b="0" dirty="0">
                          <a:solidFill>
                            <a:srgbClr val="7030A0"/>
                          </a:solidFill>
                          <a:latin typeface="+mj-ea"/>
                          <a:ea typeface="+mj-ea"/>
                        </a:rPr>
                        <a:t>5.</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根据菜谱和厨房工具做菜。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437672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770110677"/>
              </p:ext>
            </p:extLst>
          </p:nvPr>
        </p:nvGraphicFramePr>
        <p:xfrm>
          <a:off x="6279287" y="1606968"/>
          <a:ext cx="4835027" cy="3531090"/>
        </p:xfrm>
        <a:graphic>
          <a:graphicData uri="http://schemas.openxmlformats.org/drawingml/2006/table">
            <a:tbl>
              <a:tblPr firstRow="1" bandRow="1">
                <a:effectLst/>
                <a:tableStyleId>{5C22544A-7EE6-4342-B048-85BDC9FD1C3A}</a:tableStyleId>
              </a:tblPr>
              <a:tblGrid>
                <a:gridCol w="513399">
                  <a:extLst>
                    <a:ext uri="{9D8B030D-6E8A-4147-A177-3AD203B41FA5}">
                      <a16:colId xmlns:a16="http://schemas.microsoft.com/office/drawing/2014/main" val="20000"/>
                    </a:ext>
                  </a:extLst>
                </a:gridCol>
                <a:gridCol w="4321628">
                  <a:extLst>
                    <a:ext uri="{9D8B030D-6E8A-4147-A177-3AD203B41FA5}">
                      <a16:colId xmlns:a16="http://schemas.microsoft.com/office/drawing/2014/main" val="20001"/>
                    </a:ext>
                  </a:extLst>
                </a:gridCol>
              </a:tblGrid>
              <a:tr h="609363">
                <a:tc>
                  <a:txBody>
                    <a:bodyPr/>
                    <a:lstStyle/>
                    <a:p>
                      <a:pPr algn="r">
                        <a:lnSpc>
                          <a:spcPct val="150000"/>
                        </a:lnSpc>
                      </a:pPr>
                      <a:endParaRPr lang="zh-CN" altLang="en-US" sz="20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schemeClr val="bg1">
                              <a:lumMod val="50000"/>
                            </a:schemeClr>
                          </a:solidFill>
                          <a:latin typeface="+mj-ea"/>
                          <a:ea typeface="+mj-ea"/>
                        </a:rPr>
                        <a:t>IT</a:t>
                      </a:r>
                      <a:r>
                        <a:rPr lang="zh-CN" altLang="en-US" sz="2000" b="1" dirty="0">
                          <a:solidFill>
                            <a:schemeClr val="bg1">
                              <a:lumMod val="50000"/>
                            </a:schemeClr>
                          </a:solidFill>
                          <a:latin typeface="+mj-ea"/>
                          <a:ea typeface="+mj-ea"/>
                        </a:rPr>
                        <a:t>的观点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609601">
                <a:tc>
                  <a:txBody>
                    <a:bodyPr/>
                    <a:lstStyle/>
                    <a:p>
                      <a:pPr algn="r">
                        <a:lnSpc>
                          <a:spcPct val="150000"/>
                        </a:lnSpc>
                      </a:pPr>
                      <a:r>
                        <a:rPr lang="en-US" altLang="zh-CN" sz="2000" b="0" dirty="0">
                          <a:solidFill>
                            <a:srgbClr val="7030A0"/>
                          </a:solidFill>
                          <a:latin typeface="+mj-ea"/>
                          <a:ea typeface="+mj-ea"/>
                        </a:rPr>
                        <a:t>1.</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rgbClr val="7030A0"/>
                          </a:solidFill>
                          <a:latin typeface="+mj-ea"/>
                          <a:ea typeface="+mj-ea"/>
                        </a:rPr>
                        <a:t>厨师是餐厅菜品的控制器？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1"/>
                  </a:ext>
                </a:extLst>
              </a:tr>
              <a:tr h="598714">
                <a:tc>
                  <a:txBody>
                    <a:bodyPr/>
                    <a:lstStyle/>
                    <a:p>
                      <a:pPr algn="r">
                        <a:lnSpc>
                          <a:spcPct val="150000"/>
                        </a:lnSpc>
                      </a:pPr>
                      <a:r>
                        <a:rPr lang="en-US" altLang="zh-CN" sz="2000" b="0" dirty="0">
                          <a:solidFill>
                            <a:srgbClr val="7030A0"/>
                          </a:solidFill>
                          <a:latin typeface="+mj-ea"/>
                          <a:ea typeface="+mj-ea"/>
                        </a:rPr>
                        <a:t>2.</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每种菜谱的视图模型？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2"/>
                  </a:ext>
                </a:extLst>
              </a:tr>
              <a:tr h="587829">
                <a:tc>
                  <a:txBody>
                    <a:bodyPr/>
                    <a:lstStyle/>
                    <a:p>
                      <a:pPr algn="r">
                        <a:lnSpc>
                          <a:spcPct val="150000"/>
                        </a:lnSpc>
                      </a:pPr>
                      <a:r>
                        <a:rPr lang="en-US" altLang="zh-CN" sz="2000" b="0" dirty="0">
                          <a:solidFill>
                            <a:srgbClr val="7030A0"/>
                          </a:solidFill>
                          <a:latin typeface="+mj-ea"/>
                          <a:ea typeface="+mj-ea"/>
                        </a:rPr>
                        <a:t>3.</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每种菜谱的结构？</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3"/>
                  </a:ext>
                </a:extLst>
              </a:tr>
              <a:tr h="533400">
                <a:tc>
                  <a:txBody>
                    <a:bodyPr/>
                    <a:lstStyle/>
                    <a:p>
                      <a:pPr algn="r">
                        <a:lnSpc>
                          <a:spcPct val="150000"/>
                        </a:lnSpc>
                      </a:pPr>
                      <a:r>
                        <a:rPr lang="en-US" altLang="zh-CN" sz="2000" b="0" dirty="0">
                          <a:solidFill>
                            <a:srgbClr val="7030A0"/>
                          </a:solidFill>
                          <a:latin typeface="+mj-ea"/>
                          <a:ea typeface="+mj-ea"/>
                        </a:rPr>
                        <a:t>4.</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每道菜谱的数据处理方法？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4"/>
                  </a:ext>
                </a:extLst>
              </a:tr>
              <a:tr h="576943">
                <a:tc>
                  <a:txBody>
                    <a:bodyPr/>
                    <a:lstStyle/>
                    <a:p>
                      <a:pPr algn="r">
                        <a:lnSpc>
                          <a:spcPct val="150000"/>
                        </a:lnSpc>
                      </a:pPr>
                      <a:r>
                        <a:rPr lang="en-US" altLang="zh-CN" sz="2000" b="0" dirty="0">
                          <a:solidFill>
                            <a:srgbClr val="7030A0"/>
                          </a:solidFill>
                          <a:latin typeface="+mj-ea"/>
                          <a:ea typeface="+mj-ea"/>
                        </a:rPr>
                        <a:t>5.</a:t>
                      </a:r>
                      <a:endParaRPr lang="zh-CN" altLang="en-US" sz="2000" b="0"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rgbClr val="7030A0"/>
                          </a:solidFill>
                          <a:latin typeface="+mj-ea"/>
                          <a:ea typeface="+mj-ea"/>
                          <a:cs typeface="+mn-cs"/>
                        </a:rPr>
                        <a:t>实例化、</a:t>
                      </a:r>
                      <a:r>
                        <a:rPr lang="en-US" altLang="zh-CN" sz="2000" b="0" kern="1200" dirty="0">
                          <a:solidFill>
                            <a:srgbClr val="7030A0"/>
                          </a:solidFill>
                          <a:latin typeface="+mj-ea"/>
                          <a:ea typeface="+mj-ea"/>
                          <a:cs typeface="+mn-cs"/>
                        </a:rPr>
                        <a:t>UI</a:t>
                      </a:r>
                      <a:r>
                        <a:rPr lang="zh-CN" altLang="en-US" sz="2000" b="0" kern="1200" dirty="0">
                          <a:solidFill>
                            <a:srgbClr val="7030A0"/>
                          </a:solidFill>
                          <a:latin typeface="+mj-ea"/>
                          <a:ea typeface="+mj-ea"/>
                          <a:cs typeface="+mn-cs"/>
                        </a:rPr>
                        <a:t>、模板、耦合？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8275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软件是什么</a:t>
            </a:r>
          </a:p>
        </p:txBody>
      </p:sp>
      <p:pic>
        <p:nvPicPr>
          <p:cNvPr id="3" name="图片 2"/>
          <p:cNvPicPr>
            <a:picLocks noChangeAspect="1"/>
          </p:cNvPicPr>
          <p:nvPr/>
        </p:nvPicPr>
        <p:blipFill>
          <a:blip r:embed="rId3"/>
          <a:stretch>
            <a:fillRect/>
          </a:stretch>
        </p:blipFill>
        <p:spPr>
          <a:xfrm>
            <a:off x="7299665" y="1614655"/>
            <a:ext cx="4762500" cy="3143250"/>
          </a:xfrm>
          <a:prstGeom prst="rect">
            <a:avLst/>
          </a:prstGeom>
        </p:spPr>
      </p:pic>
      <p:pic>
        <p:nvPicPr>
          <p:cNvPr id="4" name="图片 3"/>
          <p:cNvPicPr>
            <a:picLocks noChangeAspect="1"/>
          </p:cNvPicPr>
          <p:nvPr/>
        </p:nvPicPr>
        <p:blipFill>
          <a:blip r:embed="rId4"/>
          <a:stretch>
            <a:fillRect/>
          </a:stretch>
        </p:blipFill>
        <p:spPr>
          <a:xfrm>
            <a:off x="113459" y="1614655"/>
            <a:ext cx="7066463" cy="3143250"/>
          </a:xfrm>
          <a:prstGeom prst="rect">
            <a:avLst/>
          </a:prstGeom>
        </p:spPr>
      </p:pic>
      <p:sp>
        <p:nvSpPr>
          <p:cNvPr id="5" name="矩形 4"/>
          <p:cNvSpPr/>
          <p:nvPr/>
        </p:nvSpPr>
        <p:spPr>
          <a:xfrm>
            <a:off x="249936" y="5234608"/>
            <a:ext cx="11646408" cy="646331"/>
          </a:xfrm>
          <a:prstGeom prst="rect">
            <a:avLst/>
          </a:prstGeom>
        </p:spPr>
        <p:txBody>
          <a:bodyPr wrap="square">
            <a:spAutoFit/>
          </a:bodyPr>
          <a:lstStyle/>
          <a:p>
            <a:pPr>
              <a:buNone/>
            </a:pPr>
            <a:r>
              <a:rPr lang="zh-CN" altLang="en-US" b="1" dirty="0">
                <a:latin typeface="+mj-ea"/>
                <a:ea typeface="+mj-ea"/>
              </a:rPr>
              <a:t>这个程序能通过对现有程序的再次利用、捕捉真实世界里的组合及因果关系来自行建立一个新的程序，而不是像其他深度学习程序那样依赖大量的重复。</a:t>
            </a:r>
          </a:p>
        </p:txBody>
      </p:sp>
    </p:spTree>
    <p:extLst>
      <p:ext uri="{BB962C8B-B14F-4D97-AF65-F5344CB8AC3E}">
        <p14:creationId xmlns:p14="http://schemas.microsoft.com/office/powerpoint/2010/main" val="39091219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软件是什么</a:t>
            </a:r>
          </a:p>
        </p:txBody>
      </p:sp>
      <p:graphicFrame>
        <p:nvGraphicFramePr>
          <p:cNvPr id="3" name="表格 2"/>
          <p:cNvGraphicFramePr>
            <a:graphicFrameLocks noGrp="1"/>
          </p:cNvGraphicFramePr>
          <p:nvPr>
            <p:extLst>
              <p:ext uri="{D42A27DB-BD31-4B8C-83A1-F6EECF244321}">
                <p14:modId xmlns:p14="http://schemas.microsoft.com/office/powerpoint/2010/main" val="3376055807"/>
              </p:ext>
            </p:extLst>
          </p:nvPr>
        </p:nvGraphicFramePr>
        <p:xfrm>
          <a:off x="309403" y="814041"/>
          <a:ext cx="11566910" cy="5760720"/>
        </p:xfrm>
        <a:graphic>
          <a:graphicData uri="http://schemas.openxmlformats.org/drawingml/2006/table">
            <a:tbl>
              <a:tblPr firstRow="1" bandRow="1">
                <a:effectLst/>
                <a:tableStyleId>{5C22544A-7EE6-4342-B048-85BDC9FD1C3A}</a:tableStyleId>
              </a:tblPr>
              <a:tblGrid>
                <a:gridCol w="535384">
                  <a:extLst>
                    <a:ext uri="{9D8B030D-6E8A-4147-A177-3AD203B41FA5}">
                      <a16:colId xmlns:a16="http://schemas.microsoft.com/office/drawing/2014/main" val="20000"/>
                    </a:ext>
                  </a:extLst>
                </a:gridCol>
                <a:gridCol w="4968184">
                  <a:extLst>
                    <a:ext uri="{9D8B030D-6E8A-4147-A177-3AD203B41FA5}">
                      <a16:colId xmlns:a16="http://schemas.microsoft.com/office/drawing/2014/main" val="20001"/>
                    </a:ext>
                  </a:extLst>
                </a:gridCol>
                <a:gridCol w="6063342">
                  <a:extLst>
                    <a:ext uri="{9D8B030D-6E8A-4147-A177-3AD203B41FA5}">
                      <a16:colId xmlns:a16="http://schemas.microsoft.com/office/drawing/2014/main" val="1608424728"/>
                    </a:ext>
                  </a:extLst>
                </a:gridCol>
              </a:tblGrid>
              <a:tr h="753502">
                <a:tc>
                  <a:txBody>
                    <a:bodyPr/>
                    <a:lstStyle/>
                    <a:p>
                      <a:pPr algn="r">
                        <a:lnSpc>
                          <a:spcPct val="150000"/>
                        </a:lnSpc>
                      </a:pPr>
                      <a:r>
                        <a:rPr lang="en-US" altLang="zh-CN" sz="2400" b="1" dirty="0">
                          <a:solidFill>
                            <a:srgbClr val="7030A0"/>
                          </a:solidFill>
                          <a:latin typeface="+mj-ea"/>
                          <a:ea typeface="+mj-ea"/>
                        </a:rPr>
                        <a:t>1.</a:t>
                      </a:r>
                      <a:endParaRPr lang="zh-CN" altLang="en-US" sz="2400" b="1"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dirty="0">
                          <a:solidFill>
                            <a:srgbClr val="7030A0"/>
                          </a:solidFill>
                          <a:latin typeface="+mj-ea"/>
                          <a:ea typeface="+mj-ea"/>
                        </a:rPr>
                        <a:t>方式：一种工作方式或者生活方式；</a:t>
                      </a:r>
                      <a:endParaRPr lang="en-US" altLang="zh-CN" sz="2400" b="1" dirty="0">
                        <a:solidFill>
                          <a:srgbClr val="7030A0"/>
                        </a:solidFill>
                        <a:latin typeface="+mj-ea"/>
                        <a:ea typeface="+mj-ea"/>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rgbClr val="002060"/>
                          </a:solidFill>
                          <a:latin typeface="+mj-ea"/>
                          <a:ea typeface="+mj-ea"/>
                        </a:rPr>
                        <a:t>到餐馆吃而不是在家里吃</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dirty="0">
                          <a:solidFill>
                            <a:srgbClr val="00B050"/>
                          </a:solidFill>
                          <a:latin typeface="+mj-ea"/>
                          <a:ea typeface="+mj-ea"/>
                        </a:rPr>
                        <a:t>桌面</a:t>
                      </a:r>
                      <a:r>
                        <a:rPr lang="en-US" altLang="zh-CN" sz="2400" b="1" dirty="0">
                          <a:solidFill>
                            <a:srgbClr val="00B050"/>
                          </a:solidFill>
                          <a:latin typeface="+mj-ea"/>
                          <a:ea typeface="+mj-ea"/>
                        </a:rPr>
                        <a:t>PC</a:t>
                      </a:r>
                      <a:r>
                        <a:rPr lang="zh-CN" altLang="en-US" sz="2400" b="1" dirty="0">
                          <a:solidFill>
                            <a:srgbClr val="00B050"/>
                          </a:solidFill>
                          <a:latin typeface="+mj-ea"/>
                          <a:ea typeface="+mj-ea"/>
                        </a:rPr>
                        <a:t>，</a:t>
                      </a:r>
                      <a:r>
                        <a:rPr lang="en-US" altLang="zh-CN" sz="2400" b="1" dirty="0">
                          <a:solidFill>
                            <a:srgbClr val="00B050"/>
                          </a:solidFill>
                          <a:latin typeface="+mj-ea"/>
                          <a:ea typeface="+mj-ea"/>
                        </a:rPr>
                        <a:t>Pad</a:t>
                      </a:r>
                      <a:r>
                        <a:rPr lang="zh-CN" altLang="en-US" sz="2400" b="1" dirty="0">
                          <a:solidFill>
                            <a:srgbClr val="00B050"/>
                          </a:solidFill>
                          <a:latin typeface="+mj-ea"/>
                          <a:ea typeface="+mj-ea"/>
                        </a:rPr>
                        <a:t>，</a:t>
                      </a:r>
                      <a:r>
                        <a:rPr lang="en-US" altLang="zh-CN" sz="2400" b="1" dirty="0">
                          <a:solidFill>
                            <a:srgbClr val="00B050"/>
                          </a:solidFill>
                          <a:latin typeface="+mj-ea"/>
                          <a:ea typeface="+mj-ea"/>
                        </a:rPr>
                        <a:t>Mobile</a:t>
                      </a:r>
                      <a:r>
                        <a:rPr lang="zh-CN" altLang="en-US" sz="2400" b="1" dirty="0">
                          <a:solidFill>
                            <a:srgbClr val="00B050"/>
                          </a:solidFill>
                          <a:latin typeface="+mj-ea"/>
                          <a:ea typeface="+mj-ea"/>
                        </a:rPr>
                        <a:t>，</a:t>
                      </a:r>
                      <a:r>
                        <a:rPr lang="en-US" altLang="zh-CN" sz="2400" b="1" dirty="0">
                          <a:solidFill>
                            <a:srgbClr val="00B050"/>
                          </a:solidFill>
                          <a:latin typeface="+mj-ea"/>
                          <a:ea typeface="+mj-ea"/>
                        </a:rPr>
                        <a:t>App</a:t>
                      </a:r>
                      <a:endParaRPr lang="zh-CN" altLang="en-US" sz="2400" b="1" dirty="0">
                        <a:solidFill>
                          <a:srgbClr val="00B05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2963">
                <a:tc>
                  <a:txBody>
                    <a:bodyPr/>
                    <a:lstStyle/>
                    <a:p>
                      <a:pPr algn="r">
                        <a:lnSpc>
                          <a:spcPct val="150000"/>
                        </a:lnSpc>
                      </a:pPr>
                      <a:r>
                        <a:rPr lang="en-US" altLang="zh-CN" sz="2400" b="1" dirty="0">
                          <a:solidFill>
                            <a:srgbClr val="7030A0"/>
                          </a:solidFill>
                          <a:latin typeface="+mj-ea"/>
                          <a:ea typeface="+mj-ea"/>
                        </a:rPr>
                        <a:t>2.</a:t>
                      </a:r>
                      <a:endParaRPr lang="zh-CN" altLang="en-US" sz="2400" b="1"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7030A0"/>
                          </a:solidFill>
                          <a:latin typeface="+mj-ea"/>
                          <a:ea typeface="+mj-ea"/>
                          <a:cs typeface="+mn-cs"/>
                        </a:rPr>
                        <a:t>需求：体验与期望之间的距离；</a:t>
                      </a:r>
                      <a:endParaRPr lang="en-US" altLang="zh-CN" sz="2400" b="1" kern="1200" dirty="0">
                        <a:solidFill>
                          <a:srgbClr val="7030A0"/>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rgbClr val="002060"/>
                          </a:solidFill>
                          <a:latin typeface="+mj-ea"/>
                          <a:ea typeface="+mj-ea"/>
                          <a:cs typeface="+mn-cs"/>
                        </a:rPr>
                        <a:t>吃点便宜又好吃的，吃点野味 </a:t>
                      </a:r>
                      <a:r>
                        <a:rPr lang="en-US" altLang="zh-CN" sz="1600" b="0" kern="1200" dirty="0">
                          <a:solidFill>
                            <a:srgbClr val="002060"/>
                          </a:solidFill>
                          <a:latin typeface="+mj-ea"/>
                          <a:ea typeface="+mj-ea"/>
                          <a:cs typeface="+mn-cs"/>
                        </a:rPr>
                        <a:t>……</a:t>
                      </a:r>
                      <a:endParaRPr lang="zh-CN" altLang="en-US" sz="1600" b="0" kern="1200" dirty="0">
                        <a:solidFill>
                          <a:srgbClr val="002060"/>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00B050"/>
                          </a:solidFill>
                          <a:latin typeface="+mj-ea"/>
                          <a:ea typeface="+mj-ea"/>
                          <a:cs typeface="+mn-cs"/>
                        </a:rPr>
                        <a:t>画饼：愿景说明</a:t>
                      </a:r>
                      <a:endParaRPr lang="en-US" altLang="zh-CN" sz="2400" b="1" kern="1200" dirty="0">
                        <a:solidFill>
                          <a:srgbClr val="00B050"/>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rgbClr val="002060"/>
                          </a:solidFill>
                          <a:latin typeface="+mj-ea"/>
                          <a:ea typeface="+mj-ea"/>
                          <a:cs typeface="+mn-cs"/>
                        </a:rPr>
                        <a:t>更便捷的方法、更高的效率、更强的能力、更科学的决策 </a:t>
                      </a:r>
                      <a:r>
                        <a:rPr lang="en-US" altLang="zh-CN" sz="1600" b="0" kern="1200" dirty="0">
                          <a:solidFill>
                            <a:srgbClr val="002060"/>
                          </a:solidFill>
                          <a:latin typeface="+mj-ea"/>
                          <a:ea typeface="+mj-ea"/>
                          <a:cs typeface="+mn-cs"/>
                        </a:rPr>
                        <a:t>……</a:t>
                      </a:r>
                      <a:endParaRPr lang="zh-CN" altLang="en-US" sz="1600" b="0" kern="1200" dirty="0">
                        <a:solidFill>
                          <a:srgbClr val="002060"/>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6948941"/>
                  </a:ext>
                </a:extLst>
              </a:tr>
              <a:tr h="692963">
                <a:tc>
                  <a:txBody>
                    <a:bodyPr/>
                    <a:lstStyle/>
                    <a:p>
                      <a:pPr algn="r">
                        <a:lnSpc>
                          <a:spcPct val="150000"/>
                        </a:lnSpc>
                      </a:pPr>
                      <a:r>
                        <a:rPr lang="en-US" altLang="zh-CN" sz="2400" b="1" dirty="0">
                          <a:solidFill>
                            <a:srgbClr val="7030A0"/>
                          </a:solidFill>
                          <a:latin typeface="+mj-ea"/>
                          <a:ea typeface="+mj-ea"/>
                        </a:rPr>
                        <a:t>3.</a:t>
                      </a:r>
                      <a:endParaRPr lang="zh-CN" altLang="en-US" sz="2400" b="1"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7030A0"/>
                          </a:solidFill>
                          <a:latin typeface="+mj-ea"/>
                          <a:ea typeface="+mj-ea"/>
                          <a:cs typeface="+mn-cs"/>
                        </a:rPr>
                        <a:t>目标：满足某种期望的解决方案；</a:t>
                      </a:r>
                      <a:endParaRPr lang="en-US" altLang="zh-CN" sz="2400" b="1" kern="1200" dirty="0">
                        <a:solidFill>
                          <a:srgbClr val="7030A0"/>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rgbClr val="002060"/>
                          </a:solidFill>
                          <a:latin typeface="+mj-ea"/>
                          <a:ea typeface="+mj-ea"/>
                          <a:cs typeface="+mn-cs"/>
                        </a:rPr>
                        <a:t>促销菜、招牌菜、预定菜、套餐 </a:t>
                      </a:r>
                      <a:r>
                        <a:rPr lang="en-US" altLang="zh-CN" sz="1600" b="0" kern="1200" dirty="0">
                          <a:solidFill>
                            <a:srgbClr val="002060"/>
                          </a:solidFill>
                          <a:latin typeface="+mj-ea"/>
                          <a:ea typeface="+mj-ea"/>
                          <a:cs typeface="+mn-cs"/>
                        </a:rPr>
                        <a:t>……</a:t>
                      </a:r>
                      <a:endParaRPr lang="zh-CN" altLang="en-US" sz="1600" b="0" kern="1200" dirty="0">
                        <a:solidFill>
                          <a:srgbClr val="002060"/>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00B050"/>
                          </a:solidFill>
                          <a:latin typeface="+mj-ea"/>
                          <a:ea typeface="+mj-ea"/>
                          <a:cs typeface="+mn-cs"/>
                        </a:rPr>
                        <a:t>分析：定义流程、过程</a:t>
                      </a:r>
                      <a:endParaRPr lang="en-US" altLang="zh-CN" sz="2400" b="1" kern="1200" dirty="0">
                        <a:solidFill>
                          <a:srgbClr val="00B050"/>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rgbClr val="002060"/>
                          </a:solidFill>
                          <a:latin typeface="+mj-ea"/>
                          <a:ea typeface="+mj-ea"/>
                          <a:cs typeface="+mn-cs"/>
                        </a:rPr>
                        <a:t>实现“更</a:t>
                      </a:r>
                      <a:r>
                        <a:rPr lang="en-US" altLang="zh-CN" sz="1600" b="0" kern="1200" dirty="0">
                          <a:solidFill>
                            <a:srgbClr val="002060"/>
                          </a:solidFill>
                          <a:latin typeface="+mj-ea"/>
                          <a:ea typeface="+mj-ea"/>
                          <a:cs typeface="+mn-cs"/>
                        </a:rPr>
                        <a:t>……</a:t>
                      </a:r>
                      <a:r>
                        <a:rPr lang="zh-CN" altLang="en-US" sz="1600" b="0" kern="1200" dirty="0">
                          <a:solidFill>
                            <a:srgbClr val="002060"/>
                          </a:solidFill>
                          <a:latin typeface="+mj-ea"/>
                          <a:ea typeface="+mj-ea"/>
                          <a:cs typeface="+mn-cs"/>
                        </a:rPr>
                        <a:t>”的游戏规则</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5017">
                <a:tc>
                  <a:txBody>
                    <a:bodyPr/>
                    <a:lstStyle/>
                    <a:p>
                      <a:pPr algn="r">
                        <a:lnSpc>
                          <a:spcPct val="150000"/>
                        </a:lnSpc>
                      </a:pPr>
                      <a:r>
                        <a:rPr lang="en-US" altLang="zh-CN" sz="2400" b="1" dirty="0">
                          <a:solidFill>
                            <a:srgbClr val="7030A0"/>
                          </a:solidFill>
                          <a:latin typeface="+mj-ea"/>
                          <a:ea typeface="+mj-ea"/>
                        </a:rPr>
                        <a:t>4.</a:t>
                      </a:r>
                      <a:endParaRPr lang="zh-CN" altLang="en-US" sz="2400" b="1"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7030A0"/>
                          </a:solidFill>
                          <a:latin typeface="+mj-ea"/>
                          <a:ea typeface="+mj-ea"/>
                          <a:cs typeface="+mn-cs"/>
                        </a:rPr>
                        <a:t>资源：达到目标的所需要的资源；</a:t>
                      </a:r>
                      <a:endParaRPr lang="en-US" altLang="zh-CN" sz="2400" b="1" kern="1200" dirty="0">
                        <a:solidFill>
                          <a:srgbClr val="7030A0"/>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rgbClr val="002060"/>
                          </a:solidFill>
                          <a:latin typeface="+mj-ea"/>
                          <a:ea typeface="+mj-ea"/>
                          <a:cs typeface="+mn-cs"/>
                        </a:rPr>
                        <a:t>大堂、包厢、食材、餐具、烹饪工具 </a:t>
                      </a:r>
                      <a:r>
                        <a:rPr lang="en-US" altLang="zh-CN" sz="1600" b="0" kern="1200" dirty="0">
                          <a:solidFill>
                            <a:srgbClr val="002060"/>
                          </a:solidFill>
                          <a:latin typeface="+mj-ea"/>
                          <a:ea typeface="+mj-ea"/>
                          <a:cs typeface="+mn-cs"/>
                        </a:rPr>
                        <a:t>……</a:t>
                      </a:r>
                      <a:endParaRPr lang="zh-CN" altLang="en-US" sz="1600" b="0" kern="1200" dirty="0">
                        <a:solidFill>
                          <a:srgbClr val="002060"/>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00B050"/>
                          </a:solidFill>
                          <a:latin typeface="+mj-ea"/>
                          <a:ea typeface="+mj-ea"/>
                          <a:cs typeface="+mn-cs"/>
                        </a:rPr>
                        <a:t>设计：</a:t>
                      </a:r>
                      <a:r>
                        <a:rPr lang="en-US" altLang="zh-CN" sz="2400" b="1" kern="1200" dirty="0">
                          <a:solidFill>
                            <a:srgbClr val="00B050"/>
                          </a:solidFill>
                          <a:latin typeface="+mj-ea"/>
                          <a:ea typeface="+mj-ea"/>
                          <a:cs typeface="+mn-cs"/>
                        </a:rPr>
                        <a:t>UI</a:t>
                      </a:r>
                      <a:r>
                        <a:rPr lang="zh-CN" altLang="en-US" sz="2400" b="1" kern="1200" dirty="0">
                          <a:solidFill>
                            <a:srgbClr val="00B050"/>
                          </a:solidFill>
                          <a:latin typeface="+mj-ea"/>
                          <a:ea typeface="+mj-ea"/>
                          <a:cs typeface="+mn-cs"/>
                        </a:rPr>
                        <a:t>、数据实体、数据、接口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0644">
                <a:tc>
                  <a:txBody>
                    <a:bodyPr/>
                    <a:lstStyle/>
                    <a:p>
                      <a:pPr algn="r">
                        <a:lnSpc>
                          <a:spcPct val="150000"/>
                        </a:lnSpc>
                      </a:pPr>
                      <a:r>
                        <a:rPr lang="en-US" altLang="zh-CN" sz="2400" b="1" dirty="0">
                          <a:solidFill>
                            <a:srgbClr val="7030A0"/>
                          </a:solidFill>
                          <a:latin typeface="+mj-ea"/>
                          <a:ea typeface="+mj-ea"/>
                        </a:rPr>
                        <a:t>5.</a:t>
                      </a:r>
                      <a:endParaRPr lang="zh-CN" altLang="en-US" sz="2400" b="1" dirty="0">
                        <a:solidFill>
                          <a:srgbClr val="7030A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7030A0"/>
                          </a:solidFill>
                          <a:latin typeface="+mj-ea"/>
                          <a:ea typeface="+mj-ea"/>
                          <a:cs typeface="+mn-cs"/>
                        </a:rPr>
                        <a:t>处理：达到目标的手段；</a:t>
                      </a:r>
                      <a:endParaRPr lang="en-US" altLang="zh-CN" sz="2400" b="1" kern="1200" dirty="0">
                        <a:solidFill>
                          <a:srgbClr val="7030A0"/>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rgbClr val="002060"/>
                          </a:solidFill>
                          <a:latin typeface="+mj-ea"/>
                          <a:ea typeface="+mj-ea"/>
                          <a:cs typeface="+mn-cs"/>
                        </a:rPr>
                        <a:t>炒、爆、熘、炸、烹、煎、溻、贴、瓤、烧、焖、煨、焗、扒、烩、烤、盐焗、熏、泥烤、氽、炖、熬、煮、蒸、拔丝、蜜汁、糖水、涮！</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400" b="1" kern="1200" dirty="0">
                          <a:solidFill>
                            <a:srgbClr val="00B050"/>
                          </a:solidFill>
                          <a:latin typeface="+mj-ea"/>
                          <a:ea typeface="+mj-ea"/>
                          <a:cs typeface="+mn-cs"/>
                        </a:rPr>
                        <a:t>设计：子系统、模块、功能、性能</a:t>
                      </a:r>
                      <a:endParaRPr lang="en-US" altLang="zh-CN" sz="2400" b="1" kern="1200" dirty="0">
                        <a:solidFill>
                          <a:srgbClr val="00B050"/>
                        </a:solidFill>
                        <a:latin typeface="+mj-ea"/>
                        <a:ea typeface="+mj-ea"/>
                        <a:cs typeface="+mn-cs"/>
                      </a:endParaRPr>
                    </a:p>
                    <a:p>
                      <a: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002060"/>
                          </a:solidFill>
                          <a:latin typeface="+mj-ea"/>
                          <a:ea typeface="+mj-ea"/>
                          <a:cs typeface="+mn-cs"/>
                        </a:rPr>
                        <a:t>在指定的</a:t>
                      </a:r>
                      <a:r>
                        <a:rPr lang="en-US" altLang="zh-CN" sz="1600" b="0" kern="1200" dirty="0">
                          <a:solidFill>
                            <a:srgbClr val="002060"/>
                          </a:solidFill>
                          <a:latin typeface="+mj-ea"/>
                          <a:ea typeface="+mj-ea"/>
                          <a:cs typeface="+mn-cs"/>
                        </a:rPr>
                        <a:t>UI</a:t>
                      </a:r>
                      <a:r>
                        <a:rPr lang="zh-CN" altLang="en-US" sz="1600" b="0" kern="1200" dirty="0">
                          <a:solidFill>
                            <a:srgbClr val="002060"/>
                          </a:solidFill>
                          <a:latin typeface="+mj-ea"/>
                          <a:ea typeface="+mj-ea"/>
                          <a:cs typeface="+mn-cs"/>
                        </a:rPr>
                        <a:t>上定义指定的功能；</a:t>
                      </a:r>
                      <a:endParaRPr lang="en-US" altLang="zh-CN" sz="1600" b="0" kern="1200" dirty="0">
                        <a:solidFill>
                          <a:srgbClr val="002060"/>
                        </a:solidFill>
                        <a:latin typeface="+mj-ea"/>
                        <a:ea typeface="+mj-ea"/>
                        <a:cs typeface="+mn-cs"/>
                      </a:endParaRPr>
                    </a:p>
                    <a:p>
                      <a: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002060"/>
                          </a:solidFill>
                          <a:latin typeface="+mj-ea"/>
                          <a:ea typeface="+mj-ea"/>
                          <a:cs typeface="+mn-cs"/>
                        </a:rPr>
                        <a:t>在指定的功能中指定所需要处理的数据实体和数据，进行处理；</a:t>
                      </a:r>
                      <a:endParaRPr lang="en-US" altLang="zh-CN" sz="1600" b="0" kern="1200" dirty="0">
                        <a:solidFill>
                          <a:srgbClr val="002060"/>
                        </a:solidFill>
                        <a:latin typeface="+mj-ea"/>
                        <a:ea typeface="+mj-ea"/>
                        <a:cs typeface="+mn-cs"/>
                      </a:endParaRPr>
                    </a:p>
                    <a:p>
                      <a: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002060"/>
                          </a:solidFill>
                          <a:latin typeface="+mj-ea"/>
                          <a:ea typeface="+mj-ea"/>
                          <a:cs typeface="+mn-cs"/>
                        </a:rPr>
                        <a:t>在指定的</a:t>
                      </a:r>
                      <a:r>
                        <a:rPr lang="en-US" altLang="zh-CN" sz="1600" b="0" kern="1200" dirty="0">
                          <a:solidFill>
                            <a:srgbClr val="002060"/>
                          </a:solidFill>
                          <a:latin typeface="+mj-ea"/>
                          <a:ea typeface="+mj-ea"/>
                          <a:cs typeface="+mn-cs"/>
                        </a:rPr>
                        <a:t>UI</a:t>
                      </a:r>
                      <a:r>
                        <a:rPr lang="zh-CN" altLang="en-US" sz="1600" b="0" kern="1200" dirty="0">
                          <a:solidFill>
                            <a:srgbClr val="002060"/>
                          </a:solidFill>
                          <a:latin typeface="+mj-ea"/>
                          <a:ea typeface="+mj-ea"/>
                          <a:cs typeface="+mn-cs"/>
                        </a:rPr>
                        <a:t>上指定数据处理的结果表现。</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659197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软件过程是什么</a:t>
            </a:r>
          </a:p>
        </p:txBody>
      </p:sp>
      <p:grpSp>
        <p:nvGrpSpPr>
          <p:cNvPr id="6" name="组合 5"/>
          <p:cNvGrpSpPr/>
          <p:nvPr/>
        </p:nvGrpSpPr>
        <p:grpSpPr>
          <a:xfrm>
            <a:off x="135396" y="5315682"/>
            <a:ext cx="2280474" cy="1209193"/>
            <a:chOff x="149970" y="1079464"/>
            <a:chExt cx="2292350" cy="1209193"/>
          </a:xfrm>
        </p:grpSpPr>
        <p:sp>
          <p:nvSpPr>
            <p:cNvPr id="7" name="圆角矩形 6"/>
            <p:cNvSpPr/>
            <p:nvPr/>
          </p:nvSpPr>
          <p:spPr>
            <a:xfrm>
              <a:off x="149970" y="1079464"/>
              <a:ext cx="2292350" cy="1209193"/>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01" y="1220892"/>
              <a:ext cx="1913888" cy="951153"/>
            </a:xfrm>
            <a:prstGeom prst="rect">
              <a:avLst/>
            </a:prstGeom>
            <a:solidFill>
              <a:schemeClr val="tx1"/>
            </a:solidFill>
            <a:ln>
              <a:noFill/>
            </a:ln>
            <a:effectLst/>
          </p:spPr>
        </p:pic>
      </p:gr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466" y="769249"/>
            <a:ext cx="2846387"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396" y="769249"/>
            <a:ext cx="2292350"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466" y="2899674"/>
            <a:ext cx="2846387" cy="368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组合 18"/>
          <p:cNvGrpSpPr/>
          <p:nvPr/>
        </p:nvGrpSpPr>
        <p:grpSpPr>
          <a:xfrm>
            <a:off x="2566328" y="4192590"/>
            <a:ext cx="6360770" cy="2445468"/>
            <a:chOff x="2630572" y="817525"/>
            <a:chExt cx="6360770" cy="2445468"/>
          </a:xfrm>
        </p:grpSpPr>
        <p:grpSp>
          <p:nvGrpSpPr>
            <p:cNvPr id="18" name="组合 17"/>
            <p:cNvGrpSpPr/>
            <p:nvPr/>
          </p:nvGrpSpPr>
          <p:grpSpPr>
            <a:xfrm>
              <a:off x="2630572" y="817525"/>
              <a:ext cx="6360770" cy="2445468"/>
              <a:chOff x="2630572" y="817525"/>
              <a:chExt cx="6360770" cy="2445468"/>
            </a:xfrm>
          </p:grpSpPr>
          <p:sp>
            <p:nvSpPr>
              <p:cNvPr id="13" name="圆角矩形 12"/>
              <p:cNvSpPr/>
              <p:nvPr/>
            </p:nvSpPr>
            <p:spPr>
              <a:xfrm>
                <a:off x="2630572" y="817525"/>
                <a:ext cx="6360770" cy="2445468"/>
              </a:xfrm>
              <a:prstGeom prst="roundRect">
                <a:avLst>
                  <a:gd name="adj" fmla="val 3264"/>
                </a:avLst>
              </a:prstGeom>
              <a:solidFill>
                <a:schemeClr val="tx1">
                  <a:lumMod val="9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12"/>
              <p:cNvPicPr>
                <a:picLocks noChangeAspect="1" noChangeArrowheads="1"/>
              </p:cNvPicPr>
              <p:nvPr/>
            </p:nvPicPr>
            <p:blipFill rotWithShape="1">
              <a:blip r:embed="rId7">
                <a:extLst>
                  <a:ext uri="{28A0092B-C50C-407E-A947-70E740481C1C}">
                    <a14:useLocalDpi xmlns:a14="http://schemas.microsoft.com/office/drawing/2010/main" val="0"/>
                  </a:ext>
                </a:extLst>
              </a:blip>
              <a:srcRect b="57323"/>
              <a:stretch/>
            </p:blipFill>
            <p:spPr bwMode="auto">
              <a:xfrm>
                <a:off x="3036224" y="1064757"/>
                <a:ext cx="3225897" cy="204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图片 11"/>
            <p:cNvPicPr>
              <a:picLocks noChangeAspect="1"/>
            </p:cNvPicPr>
            <p:nvPr/>
          </p:nvPicPr>
          <p:blipFill>
            <a:blip r:embed="rId8"/>
            <a:stretch>
              <a:fillRect/>
            </a:stretch>
          </p:blipFill>
          <p:spPr>
            <a:xfrm>
              <a:off x="6450371" y="1068107"/>
              <a:ext cx="2204742" cy="2042540"/>
            </a:xfrm>
            <a:prstGeom prst="rect">
              <a:avLst/>
            </a:prstGeom>
          </p:spPr>
        </p:pic>
      </p:grpSp>
      <p:grpSp>
        <p:nvGrpSpPr>
          <p:cNvPr id="17" name="组合 16"/>
          <p:cNvGrpSpPr/>
          <p:nvPr/>
        </p:nvGrpSpPr>
        <p:grpSpPr>
          <a:xfrm>
            <a:off x="2415870" y="738853"/>
            <a:ext cx="6560898" cy="3154009"/>
            <a:chOff x="2430444" y="3337792"/>
            <a:chExt cx="6560898" cy="3154009"/>
          </a:xfrm>
        </p:grpSpPr>
        <p:pic>
          <p:nvPicPr>
            <p:cNvPr id="3"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777" y="3337792"/>
              <a:ext cx="5082660" cy="3154009"/>
            </a:xfrm>
            <a:prstGeom prst="rect">
              <a:avLst/>
            </a:prstGeom>
            <a:noFill/>
            <a:ln>
              <a:noFill/>
            </a:ln>
            <a:effectLst/>
          </p:spPr>
        </p:pic>
        <p:sp>
          <p:nvSpPr>
            <p:cNvPr id="4" name="圆角右箭头 3"/>
            <p:cNvSpPr/>
            <p:nvPr/>
          </p:nvSpPr>
          <p:spPr>
            <a:xfrm rot="5400000">
              <a:off x="3322456" y="2519530"/>
              <a:ext cx="834541" cy="2618566"/>
            </a:xfrm>
            <a:prstGeom prst="bentArrow">
              <a:avLst>
                <a:gd name="adj1" fmla="val 25000"/>
                <a:gd name="adj2" fmla="val 246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p:cNvSpPr txBox="1"/>
            <p:nvPr/>
          </p:nvSpPr>
          <p:spPr>
            <a:xfrm>
              <a:off x="3221776" y="4299537"/>
              <a:ext cx="2236510" cy="338554"/>
            </a:xfrm>
            <a:prstGeom prst="rect">
              <a:avLst/>
            </a:prstGeom>
            <a:solidFill>
              <a:schemeClr val="tx1">
                <a:lumMod val="95000"/>
              </a:schemeClr>
            </a:solidFill>
          </p:spPr>
          <p:txBody>
            <a:bodyPr wrap="none" rtlCol="0">
              <a:spAutoFit/>
            </a:bodyPr>
            <a:lstStyle/>
            <a:p>
              <a:pPr>
                <a:buNone/>
              </a:pPr>
              <a:r>
                <a:rPr lang="zh-CN" altLang="en-US" sz="1600" dirty="0">
                  <a:latin typeface="微软雅黑" panose="020B0503020204020204" pitchFamily="34" charset="-122"/>
                  <a:ea typeface="微软雅黑" panose="020B0503020204020204" pitchFamily="34" charset="-122"/>
                </a:rPr>
                <a:t>产品组件或者功能分解</a:t>
              </a:r>
            </a:p>
          </p:txBody>
        </p:sp>
        <p:sp>
          <p:nvSpPr>
            <p:cNvPr id="15" name="文本框 14"/>
            <p:cNvSpPr txBox="1"/>
            <p:nvPr/>
          </p:nvSpPr>
          <p:spPr>
            <a:xfrm>
              <a:off x="6344464" y="3337792"/>
              <a:ext cx="2646878" cy="338554"/>
            </a:xfrm>
            <a:prstGeom prst="rect">
              <a:avLst/>
            </a:prstGeom>
            <a:solidFill>
              <a:schemeClr val="tx1">
                <a:lumMod val="95000"/>
              </a:schemeClr>
            </a:solidFill>
          </p:spPr>
          <p:txBody>
            <a:bodyPr wrap="none" rtlCol="0">
              <a:spAutoFit/>
            </a:bodyPr>
            <a:lstStyle/>
            <a:p>
              <a:pPr>
                <a:buNone/>
              </a:pPr>
              <a:r>
                <a:rPr lang="zh-CN" altLang="en-US" sz="1600" dirty="0">
                  <a:latin typeface="微软雅黑" panose="020B0503020204020204" pitchFamily="34" charset="-122"/>
                  <a:ea typeface="微软雅黑" panose="020B0503020204020204" pitchFamily="34" charset="-122"/>
                </a:rPr>
                <a:t>制造产品所需要的工作分解</a:t>
              </a:r>
            </a:p>
          </p:txBody>
        </p:sp>
        <p:sp>
          <p:nvSpPr>
            <p:cNvPr id="16" name="文本框 15"/>
            <p:cNvSpPr txBox="1"/>
            <p:nvPr/>
          </p:nvSpPr>
          <p:spPr>
            <a:xfrm>
              <a:off x="7853202" y="4547596"/>
              <a:ext cx="1088470" cy="1372683"/>
            </a:xfrm>
            <a:prstGeom prst="rect">
              <a:avLst/>
            </a:prstGeom>
            <a:solidFill>
              <a:schemeClr val="tx1">
                <a:lumMod val="95000"/>
              </a:schemeClr>
            </a:solidFill>
          </p:spPr>
          <p:txBody>
            <a:bodyPr wrap="square" rtlCol="0">
              <a:spAutoFit/>
            </a:bodyPr>
            <a:lstStyle/>
            <a:p>
              <a:pPr>
                <a:buNone/>
              </a:pPr>
              <a:r>
                <a:rPr lang="zh-CN" altLang="en-US" sz="1600" b="1" dirty="0">
                  <a:solidFill>
                    <a:srgbClr val="00B0F0"/>
                  </a:solidFill>
                  <a:latin typeface="微软雅黑" panose="020B0503020204020204" pitchFamily="34" charset="-122"/>
                  <a:ea typeface="微软雅黑" panose="020B0503020204020204" pitchFamily="34" charset="-122"/>
                </a:rPr>
                <a:t>计划：</a:t>
              </a:r>
              <a:endParaRPr lang="en-US" altLang="zh-CN" sz="1600" b="1" dirty="0">
                <a:solidFill>
                  <a:srgbClr val="00B0F0"/>
                </a:solidFill>
                <a:latin typeface="微软雅黑" panose="020B0503020204020204" pitchFamily="34" charset="-122"/>
                <a:ea typeface="微软雅黑" panose="020B0503020204020204" pitchFamily="34" charset="-122"/>
              </a:endParaRPr>
            </a:p>
            <a:p>
              <a:pPr>
                <a:buNone/>
              </a:pPr>
              <a:r>
                <a:rPr lang="zh-CN" altLang="en-US" sz="1600" dirty="0">
                  <a:latin typeface="微软雅黑" panose="020B0503020204020204" pitchFamily="34" charset="-122"/>
                  <a:ea typeface="微软雅黑" panose="020B0503020204020204" pitchFamily="34" charset="-122"/>
                </a:rPr>
                <a:t>什么时候做什么工作来制造什么组件</a:t>
              </a:r>
            </a:p>
          </p:txBody>
        </p:sp>
      </p:grpSp>
    </p:spTree>
    <p:extLst>
      <p:ext uri="{BB962C8B-B14F-4D97-AF65-F5344CB8AC3E}">
        <p14:creationId xmlns:p14="http://schemas.microsoft.com/office/powerpoint/2010/main" val="410099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2012-普通讲义模版 16：9</Template>
  <TotalTime>1663</TotalTime>
  <Words>2590</Words>
  <Application>Microsoft Office PowerPoint</Application>
  <PresentationFormat>宽屏</PresentationFormat>
  <Paragraphs>275</Paragraphs>
  <Slides>22</Slides>
  <Notes>4</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22</vt:i4>
      </vt:variant>
    </vt:vector>
  </HeadingPairs>
  <TitlesOfParts>
    <vt:vector size="35" baseType="lpstr">
      <vt:lpstr>Segoe</vt:lpstr>
      <vt:lpstr>Segoe Semibold</vt:lpstr>
      <vt:lpstr>等线</vt:lpstr>
      <vt:lpstr>黑体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Part 02 软件的本质</vt:lpstr>
      <vt:lpstr>关于餐厅的事情</vt:lpstr>
      <vt:lpstr>关于餐厅的事情</vt:lpstr>
      <vt:lpstr>餐厅的顾客与信息技术</vt:lpstr>
      <vt:lpstr>餐厅服务员和信息技术</vt:lpstr>
      <vt:lpstr>餐厅厨师和信息技术</vt:lpstr>
      <vt:lpstr>软件是什么</vt:lpstr>
      <vt:lpstr>软件是什么</vt:lpstr>
      <vt:lpstr>软件过程是什么</vt:lpstr>
      <vt:lpstr>软件从业人员职业技术能力</vt:lpstr>
      <vt:lpstr>一般软件工程师的角色和职责、能力简要说明</vt:lpstr>
      <vt:lpstr>一般软件工程师的角色和职责、技术能力简要说明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课程内容中涉及到的应用技术</vt:lpstr>
      <vt:lpstr>学员环境就绪准备</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余 剑</cp:lastModifiedBy>
  <cp:revision>125</cp:revision>
  <dcterms:created xsi:type="dcterms:W3CDTF">2012-10-30T03:00:41Z</dcterms:created>
  <dcterms:modified xsi:type="dcterms:W3CDTF">2019-05-05T12:34:46Z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ies>
</file>